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gif" ContentType="image/gif"/>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Lst>
  <p:sldSz cx="9144000" cy="6858000" type="screen4x3"/>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497FF"/>
    <a:srgbClr val="3582CF"/>
    <a:srgbClr val="1DAD79"/>
    <a:srgbClr val="18AA77"/>
    <a:srgbClr val="1EAD7A"/>
    <a:srgbClr val="C6D6ED"/>
    <a:srgbClr val="EFF3F8"/>
    <a:srgbClr val="0070C0"/>
    <a:srgbClr val="00B050"/>
    <a:srgbClr val="BAD2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88" autoAdjust="0"/>
    <p:restoredTop sz="81777" autoAdjust="0"/>
  </p:normalViewPr>
  <p:slideViewPr>
    <p:cSldViewPr snapToGrid="0" snapToObjects="1">
      <p:cViewPr>
        <p:scale>
          <a:sx n="120" d="100"/>
          <a:sy n="120" d="100"/>
        </p:scale>
        <p:origin x="2352" y="296"/>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p:scale>
          <a:sx n="74" d="100"/>
          <a:sy n="74" d="100"/>
        </p:scale>
        <p:origin x="1648" y="576"/>
      </p:cViewPr>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779"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8780"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E3561A-9830-4400-9DF2-77493EBCA532}" type="datetimeFigureOut">
              <a:rPr lang="zh-CN" altLang="en-US" smtClean="0"/>
              <a:t>2018/4/25</a:t>
            </a:fld>
            <a:endParaRPr lang="zh-CN" altLang="en-US"/>
          </a:p>
        </p:txBody>
      </p:sp>
      <p:sp>
        <p:nvSpPr>
          <p:cNvPr id="1048781"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8782"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83"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8784"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65DBDB-A726-4F18-B575-32BFBF1CD059}"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7" name="幻灯片图像占位符 1"/>
          <p:cNvSpPr>
            <a:spLocks noGrp="1" noRot="1" noChangeAspect="1"/>
          </p:cNvSpPr>
          <p:nvPr>
            <p:ph type="sldImg"/>
          </p:nvPr>
        </p:nvSpPr>
        <p:spPr>
          <a:xfrm>
            <a:off x="1371600" y="1143000"/>
            <a:ext cx="4114800" cy="3086100"/>
          </a:xfrm>
        </p:spPr>
      </p:sp>
      <p:sp>
        <p:nvSpPr>
          <p:cNvPr id="1048628" name="备注占位符 2"/>
          <p:cNvSpPr>
            <a:spLocks noGrp="1"/>
          </p:cNvSpPr>
          <p:nvPr>
            <p:ph type="body" idx="1"/>
          </p:nvPr>
        </p:nvSpPr>
        <p:spPr/>
        <p:txBody>
          <a:bodyPr/>
          <a:lstStyle/>
          <a:p>
            <a:r>
              <a:rPr kumimoji="1" lang="en-US" altLang="zh-CN" dirty="0"/>
              <a:t>Good afternoon </a:t>
            </a:r>
            <a:r>
              <a:rPr kumimoji="1" lang="en-US" altLang="zh-CN" dirty="0" smtClean="0"/>
              <a:t>everyone.</a:t>
            </a:r>
            <a:r>
              <a:rPr kumimoji="1" lang="zh-CN" altLang="en-US" dirty="0" smtClean="0"/>
              <a:t> </a:t>
            </a:r>
            <a:r>
              <a:rPr kumimoji="1" lang="en-US" altLang="zh-CN" dirty="0" smtClean="0"/>
              <a:t>I </a:t>
            </a:r>
            <a:r>
              <a:rPr kumimoji="1" lang="en-US" altLang="zh-CN" dirty="0"/>
              <a:t>am </a:t>
            </a:r>
            <a:r>
              <a:rPr kumimoji="1" lang="en-US" altLang="zh-CN" dirty="0" err="1"/>
              <a:t>Caoyixuan</a:t>
            </a:r>
            <a:r>
              <a:rPr kumimoji="1" lang="en-US" altLang="zh-CN" dirty="0"/>
              <a:t> from institute of computing </a:t>
            </a:r>
            <a:r>
              <a:rPr kumimoji="1" lang="en-US" altLang="zh-CN" dirty="0" smtClean="0"/>
              <a:t>technology</a:t>
            </a:r>
            <a:r>
              <a:rPr kumimoji="1" lang="zh-CN" altLang="en-US" baseline="0" dirty="0" smtClean="0"/>
              <a:t> </a:t>
            </a:r>
            <a:r>
              <a:rPr kumimoji="1" lang="en-US" altLang="zh-CN" baseline="0" dirty="0" smtClean="0"/>
              <a:t>o</a:t>
            </a:r>
            <a:r>
              <a:rPr kumimoji="1" lang="en-US" altLang="zh-CN" dirty="0" smtClean="0"/>
              <a:t>f Chinese </a:t>
            </a:r>
            <a:r>
              <a:rPr kumimoji="1" lang="en-US" altLang="zh-CN" dirty="0"/>
              <a:t>academy of science. </a:t>
            </a:r>
            <a:r>
              <a:rPr kumimoji="1" lang="en-US" altLang="zh-CN" dirty="0" smtClean="0"/>
              <a:t>This is a joint work with Li </a:t>
            </a:r>
            <a:r>
              <a:rPr kumimoji="1" lang="en-US" altLang="zh-CN" dirty="0" err="1" smtClean="0"/>
              <a:t>Hongwei</a:t>
            </a:r>
            <a:r>
              <a:rPr kumimoji="1" lang="en-US" altLang="zh-CN" dirty="0" smtClean="0"/>
              <a:t>,</a:t>
            </a:r>
            <a:r>
              <a:rPr kumimoji="1" lang="en-US" altLang="zh-CN" baseline="0" dirty="0" smtClean="0"/>
              <a:t> Luo Ping, and Yao </a:t>
            </a:r>
            <a:r>
              <a:rPr kumimoji="1" lang="en-US" altLang="zh-CN" baseline="0" dirty="0" err="1" smtClean="0"/>
              <a:t>Jiaquan</a:t>
            </a:r>
            <a:r>
              <a:rPr kumimoji="1" lang="en-US" altLang="zh-CN" baseline="0" dirty="0" smtClean="0"/>
              <a:t>. </a:t>
            </a:r>
          </a:p>
          <a:p>
            <a:r>
              <a:rPr kumimoji="1" lang="en-US" altLang="zh-CN" dirty="0" smtClean="0"/>
              <a:t>The </a:t>
            </a:r>
            <a:r>
              <a:rPr kumimoji="1" lang="en-US" altLang="zh-CN" dirty="0"/>
              <a:t>title of our paper is, “towards </a:t>
            </a:r>
            <a:r>
              <a:rPr kumimoji="1" lang="en-US" altLang="zh-CN" dirty="0" smtClean="0"/>
              <a:t>automatic </a:t>
            </a:r>
            <a:r>
              <a:rPr kumimoji="1" lang="en-US" altLang="zh-CN" dirty="0"/>
              <a:t>numerical cross checking</a:t>
            </a:r>
            <a:r>
              <a:rPr kumimoji="1" lang="en-US" altLang="zh-CN" dirty="0" smtClean="0"/>
              <a:t>.</a:t>
            </a:r>
            <a:r>
              <a:rPr kumimoji="1" lang="zh-CN" altLang="en-US" dirty="0" smtClean="0"/>
              <a:t> </a:t>
            </a:r>
            <a:r>
              <a:rPr kumimoji="1" lang="en-US" altLang="zh-CN" dirty="0" smtClean="0"/>
              <a:t>Extracting </a:t>
            </a:r>
            <a:r>
              <a:rPr kumimoji="1" lang="en-US" altLang="zh-CN" dirty="0"/>
              <a:t>formulas from text”. </a:t>
            </a:r>
            <a:r>
              <a:rPr kumimoji="1" lang="en-US" altLang="zh-CN" dirty="0" smtClean="0"/>
              <a:t>Our </a:t>
            </a:r>
            <a:r>
              <a:rPr kumimoji="1" lang="en-US" altLang="zh-CN" baseline="0" dirty="0" smtClean="0"/>
              <a:t>goal</a:t>
            </a:r>
            <a:r>
              <a:rPr kumimoji="1" lang="zh-CN" altLang="en-US" baseline="0" dirty="0" smtClean="0"/>
              <a:t> </a:t>
            </a:r>
            <a:r>
              <a:rPr kumimoji="1" lang="en-US" altLang="zh-CN" dirty="0" smtClean="0"/>
              <a:t>is </a:t>
            </a:r>
            <a:r>
              <a:rPr kumimoji="1" lang="en-US" altLang="zh-CN" dirty="0" smtClean="0"/>
              <a:t>to achieve </a:t>
            </a:r>
            <a:r>
              <a:rPr kumimoji="1" lang="en-US" altLang="zh-CN" dirty="0"/>
              <a:t>automatic numerical checking, and the </a:t>
            </a:r>
            <a:r>
              <a:rPr kumimoji="1" lang="en-US" altLang="zh-CN" dirty="0" smtClean="0"/>
              <a:t>specific problem </a:t>
            </a:r>
            <a:r>
              <a:rPr kumimoji="1" lang="en-US" altLang="zh-CN" dirty="0"/>
              <a:t>we introduce in this paper is </a:t>
            </a:r>
            <a:r>
              <a:rPr kumimoji="1" lang="en-US" altLang="zh-CN" dirty="0" smtClean="0"/>
              <a:t>how to extracting </a:t>
            </a:r>
            <a:r>
              <a:rPr kumimoji="1" lang="en-US" altLang="zh-CN" dirty="0"/>
              <a:t>formulas from text.</a:t>
            </a:r>
            <a:endParaRPr kumimoji="1" lang="zh-CN" altLang="en-US" dirty="0"/>
          </a:p>
          <a:p>
            <a:endParaRPr kumimoji="1" lang="zh-CN" altLang="en-US" dirty="0"/>
          </a:p>
        </p:txBody>
      </p:sp>
      <p:sp>
        <p:nvSpPr>
          <p:cNvPr id="1048629" name="幻灯片编号占位符 3"/>
          <p:cNvSpPr>
            <a:spLocks noGrp="1"/>
          </p:cNvSpPr>
          <p:nvPr>
            <p:ph type="sldNum" sz="quarter" idx="10"/>
          </p:nvPr>
        </p:nvSpPr>
        <p:spPr/>
        <p:txBody>
          <a:bodyPr/>
          <a:lstStyle/>
          <a:p>
            <a:fld id="{7465DBDB-A726-4F18-B575-32BFBF1CD059}"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5" name="幻灯片图像占位符 1"/>
          <p:cNvSpPr>
            <a:spLocks noGrp="1" noRot="1" noChangeAspect="1"/>
          </p:cNvSpPr>
          <p:nvPr>
            <p:ph type="sldImg"/>
          </p:nvPr>
        </p:nvSpPr>
        <p:spPr>
          <a:xfrm>
            <a:off x="1371600" y="1143000"/>
            <a:ext cx="4114800" cy="3086100"/>
          </a:xfrm>
        </p:spPr>
      </p:sp>
      <p:sp>
        <p:nvSpPr>
          <p:cNvPr id="1048676" name="备注占位符 2"/>
          <p:cNvSpPr>
            <a:spLocks noGrp="1"/>
          </p:cNvSpPr>
          <p:nvPr>
            <p:ph type="body" idx="1"/>
          </p:nvPr>
        </p:nvSpPr>
        <p:spPr/>
        <p:txBody>
          <a:bodyPr/>
          <a:lstStyle/>
          <a:p>
            <a:r>
              <a:rPr kumimoji="1" lang="en-US" altLang="zh-CN" dirty="0" smtClean="0"/>
              <a:t>The</a:t>
            </a:r>
            <a:r>
              <a:rPr kumimoji="1" lang="zh-CN" altLang="en-US" baseline="0" dirty="0" smtClean="0"/>
              <a:t> </a:t>
            </a:r>
            <a:r>
              <a:rPr kumimoji="1" lang="en-US" altLang="zh-CN" baseline="0" dirty="0" smtClean="0"/>
              <a:t>second</a:t>
            </a:r>
            <a:r>
              <a:rPr kumimoji="1" lang="zh-CN" altLang="en-US" baseline="0" dirty="0" smtClean="0"/>
              <a:t> </a:t>
            </a:r>
            <a:r>
              <a:rPr kumimoji="1" lang="en-US" altLang="zh-CN" dirty="0" smtClean="0"/>
              <a:t>part,</a:t>
            </a:r>
            <a:r>
              <a:rPr kumimoji="1" lang="zh-CN" altLang="en-US" dirty="0" smtClean="0"/>
              <a:t> </a:t>
            </a:r>
            <a:r>
              <a:rPr kumimoji="1" lang="en-US" altLang="zh-CN" dirty="0" smtClean="0"/>
              <a:t>we introduce the problem</a:t>
            </a:r>
            <a:r>
              <a:rPr kumimoji="1" lang="zh-CN" altLang="en-US" dirty="0" smtClean="0"/>
              <a:t> </a:t>
            </a:r>
            <a:r>
              <a:rPr kumimoji="1" lang="en-US" altLang="zh-CN" dirty="0" smtClean="0"/>
              <a:t>formulation and</a:t>
            </a:r>
            <a:r>
              <a:rPr kumimoji="1" lang="zh-CN" altLang="en-US" dirty="0" smtClean="0"/>
              <a:t> </a:t>
            </a:r>
            <a:r>
              <a:rPr kumimoji="1" lang="en-US" altLang="zh-CN" dirty="0" smtClean="0"/>
              <a:t>solution</a:t>
            </a:r>
            <a:r>
              <a:rPr kumimoji="1" lang="zh-CN" altLang="en-US" dirty="0" smtClean="0"/>
              <a:t> </a:t>
            </a:r>
            <a:r>
              <a:rPr kumimoji="1" lang="en-US" altLang="zh-CN" dirty="0" smtClean="0"/>
              <a:t>of formula</a:t>
            </a:r>
            <a:r>
              <a:rPr kumimoji="1" lang="zh-CN" altLang="en-US" baseline="0" dirty="0" smtClean="0"/>
              <a:t> </a:t>
            </a:r>
            <a:r>
              <a:rPr kumimoji="1" lang="en-US" altLang="zh-CN" baseline="0" dirty="0" smtClean="0"/>
              <a:t>extraction</a:t>
            </a:r>
            <a:r>
              <a:rPr kumimoji="1" lang="zh-CN" altLang="en-US" baseline="0" dirty="0" smtClean="0"/>
              <a:t> </a:t>
            </a:r>
            <a:r>
              <a:rPr kumimoji="1" lang="en-US" altLang="zh-CN" dirty="0" smtClean="0"/>
              <a:t>problem.</a:t>
            </a:r>
            <a:endParaRPr kumimoji="1" lang="zh-CN" altLang="en-US" dirty="0"/>
          </a:p>
        </p:txBody>
      </p:sp>
      <p:sp>
        <p:nvSpPr>
          <p:cNvPr id="1048677" name="幻灯片编号占位符 3"/>
          <p:cNvSpPr>
            <a:spLocks noGrp="1"/>
          </p:cNvSpPr>
          <p:nvPr>
            <p:ph type="sldNum" sz="quarter" idx="10"/>
          </p:nvPr>
        </p:nvSpPr>
        <p:spPr/>
        <p:txBody>
          <a:bodyPr/>
          <a:lstStyle/>
          <a:p>
            <a:fld id="{7465DBDB-A726-4F18-B575-32BFBF1CD059}"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0" name="幻灯片图像占位符 1"/>
          <p:cNvSpPr>
            <a:spLocks noGrp="1" noRot="1" noChangeAspect="1"/>
          </p:cNvSpPr>
          <p:nvPr>
            <p:ph type="sldImg"/>
          </p:nvPr>
        </p:nvSpPr>
        <p:spPr>
          <a:xfrm>
            <a:off x="1371600" y="1143000"/>
            <a:ext cx="4114800" cy="3086100"/>
          </a:xfrm>
        </p:spPr>
      </p:sp>
      <p:sp>
        <p:nvSpPr>
          <p:cNvPr id="1048681"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pPr>
            <a:r>
              <a:rPr kumimoji="1" lang="en-US" altLang="zh-CN" dirty="0" smtClean="0"/>
              <a:t>We found the best way to express a formula is using directed acyclic graph.</a:t>
            </a:r>
            <a:r>
              <a:rPr kumimoji="1" lang="zh-CN" altLang="en-US" dirty="0" smtClean="0"/>
              <a:t> </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pPr>
            <a:r>
              <a:rPr kumimoji="1" lang="en-US" altLang="zh-CN" dirty="0" smtClean="0"/>
              <a:t>Why</a:t>
            </a:r>
            <a:r>
              <a:rPr kumimoji="1" lang="zh-CN" altLang="en-US" dirty="0" smtClean="0"/>
              <a:t> </a:t>
            </a:r>
            <a:r>
              <a:rPr kumimoji="1" lang="en-US" altLang="zh-CN" dirty="0" smtClean="0"/>
              <a:t>?</a:t>
            </a:r>
            <a:r>
              <a:rPr kumimoji="1" lang="zh-CN" altLang="en-US" dirty="0" smtClean="0"/>
              <a:t> </a:t>
            </a:r>
            <a:r>
              <a:rPr kumimoji="1" lang="en-US" altLang="zh-CN" dirty="0" smtClean="0"/>
              <a:t>Let’s consider a simple sentence.</a:t>
            </a:r>
          </a:p>
          <a:p>
            <a:pPr marL="0" marR="0" indent="0" algn="l" defTabSz="914400" rtl="0" eaLnBrk="1" fontAlgn="auto" latinLnBrk="0" hangingPunct="1">
              <a:lnSpc>
                <a:spcPct val="100000"/>
              </a:lnSpc>
              <a:spcBef>
                <a:spcPts val="0"/>
              </a:spcBef>
              <a:spcAft>
                <a:spcPts val="0"/>
              </a:spcAft>
              <a:buClrTx/>
              <a:buSzTx/>
              <a:buFontTx/>
              <a:buNone/>
            </a:pPr>
            <a:r>
              <a:rPr kumimoji="1" lang="en-US" altLang="zh-CN" dirty="0" smtClean="0"/>
              <a:t>##</a:t>
            </a:r>
          </a:p>
          <a:p>
            <a:pPr marL="0" marR="0" indent="0" algn="l" defTabSz="914400" rtl="0" eaLnBrk="1" fontAlgn="auto" latinLnBrk="0" hangingPunct="1">
              <a:lnSpc>
                <a:spcPct val="100000"/>
              </a:lnSpc>
              <a:spcBef>
                <a:spcPts val="0"/>
              </a:spcBef>
              <a:spcAft>
                <a:spcPts val="0"/>
              </a:spcAft>
              <a:buClrTx/>
              <a:buSzTx/>
              <a:buFontTx/>
              <a:buNone/>
            </a:pPr>
            <a:r>
              <a:rPr kumimoji="1" lang="en-US" altLang="zh-CN" dirty="0" smtClean="0"/>
              <a:t>Tax payables constitutes twenty percent of total abilities in twenty twelve. It express a formula,</a:t>
            </a:r>
            <a:r>
              <a:rPr kumimoji="1" lang="en-US" altLang="zh-CN" baseline="0" dirty="0" smtClean="0"/>
              <a:t> the division equals twenty percent</a:t>
            </a:r>
            <a:r>
              <a:rPr kumimoji="1" lang="en-US" altLang="zh-CN" dirty="0" smtClean="0"/>
              <a:t>.</a:t>
            </a:r>
            <a:r>
              <a:rPr kumimoji="1" lang="zh-CN" altLang="en-US" dirty="0" smtClean="0"/>
              <a:t> </a:t>
            </a:r>
            <a:r>
              <a:rPr kumimoji="1" lang="en-US" altLang="zh-CN" dirty="0" smtClean="0"/>
              <a:t>##</a:t>
            </a:r>
          </a:p>
          <a:p>
            <a:pPr marL="0" marR="0" indent="0" algn="l" defTabSz="914400" rtl="0" eaLnBrk="1" fontAlgn="auto" latinLnBrk="0" hangingPunct="1">
              <a:lnSpc>
                <a:spcPct val="100000"/>
              </a:lnSpc>
              <a:spcBef>
                <a:spcPts val="0"/>
              </a:spcBef>
              <a:spcAft>
                <a:spcPts val="0"/>
              </a:spcAft>
              <a:buClrTx/>
              <a:buSzTx/>
              <a:buFontTx/>
              <a:buNone/>
            </a:pP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pPr>
            <a:r>
              <a:rPr kumimoji="1" lang="en-US" altLang="zh-CN" dirty="0" smtClean="0"/>
              <a:t>But let’s define the formula step by step. </a:t>
            </a:r>
          </a:p>
          <a:p>
            <a:pPr marL="0" marR="0" indent="0" algn="l" defTabSz="914400" rtl="0" eaLnBrk="1" fontAlgn="auto" latinLnBrk="0" hangingPunct="1">
              <a:lnSpc>
                <a:spcPct val="100000"/>
              </a:lnSpc>
              <a:spcBef>
                <a:spcPts val="0"/>
              </a:spcBef>
              <a:spcAft>
                <a:spcPts val="0"/>
              </a:spcAft>
              <a:buClrTx/>
              <a:buSzTx/>
              <a:buFontTx/>
              <a:buNone/>
            </a:pP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pPr>
            <a:r>
              <a:rPr kumimoji="1" lang="en-US" altLang="zh-CN" dirty="0" smtClean="0"/>
              <a:t>First, two financial indicators are mentioned,## that are tax payables at twenty twelve, and total liabilities at twenty twelve. Then there is a ## division between them, and finally this division ## equals the</a:t>
            </a:r>
            <a:r>
              <a:rPr kumimoji="1" lang="zh-CN" altLang="en-US" dirty="0" smtClean="0"/>
              <a:t> </a:t>
            </a:r>
            <a:r>
              <a:rPr kumimoji="1" lang="en-US" altLang="zh-CN" dirty="0" smtClean="0"/>
              <a:t>number</a:t>
            </a:r>
            <a:r>
              <a:rPr kumimoji="1" lang="zh-CN" altLang="en-US" baseline="0" dirty="0" smtClean="0"/>
              <a:t> </a:t>
            </a:r>
            <a:r>
              <a:rPr kumimoji="1" lang="en-US" altLang="zh-CN" dirty="0" smtClean="0"/>
              <a:t>twenty percent. If we remove the text, it becomes</a:t>
            </a:r>
            <a:r>
              <a:rPr kumimoji="1" lang="en-US" altLang="zh-CN" baseline="0" dirty="0" smtClean="0"/>
              <a:t> </a:t>
            </a:r>
            <a:r>
              <a:rPr kumimoji="1" lang="en-US" altLang="zh-CN" dirty="0" smtClean="0"/>
              <a:t>clear that,</a:t>
            </a:r>
            <a:r>
              <a:rPr kumimoji="1" lang="zh-CN" altLang="en-US" baseline="0" dirty="0" smtClean="0"/>
              <a:t> </a:t>
            </a:r>
            <a:r>
              <a:rPr kumimoji="1" lang="en-US" altLang="zh-CN" baseline="0" dirty="0" smtClean="0"/>
              <a:t>## </a:t>
            </a:r>
            <a:r>
              <a:rPr kumimoji="1" lang="en-US" altLang="zh-CN" dirty="0" smtClean="0"/>
              <a:t>the formula is a DAG structure.</a:t>
            </a:r>
            <a:r>
              <a:rPr kumimoji="1" lang="zh-CN" altLang="en-US" dirty="0" smtClean="0"/>
              <a:t> </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pPr>
            <a:r>
              <a:rPr kumimoji="1" lang="en-US" altLang="zh-CN" dirty="0" smtClean="0"/>
              <a:t>// Each node in the structure have two children and is associated with some operators, like, equality and division.</a:t>
            </a:r>
          </a:p>
          <a:p>
            <a:pPr marL="0" marR="0" indent="0" algn="l" defTabSz="914400" rtl="0" eaLnBrk="1" fontAlgn="auto" latinLnBrk="0" hangingPunct="1">
              <a:lnSpc>
                <a:spcPct val="100000"/>
              </a:lnSpc>
              <a:spcBef>
                <a:spcPts val="0"/>
              </a:spcBef>
              <a:spcAft>
                <a:spcPts val="0"/>
              </a:spcAft>
              <a:buClrTx/>
              <a:buSzTx/>
              <a:buFontTx/>
              <a:buNone/>
            </a:pP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pPr>
            <a:r>
              <a:rPr kumimoji="1" lang="en-US" altLang="zh-CN" dirty="0" smtClean="0"/>
              <a:t>This</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simple</a:t>
            </a:r>
            <a:r>
              <a:rPr kumimoji="1" lang="zh-CN" altLang="en-US" baseline="0" dirty="0" smtClean="0"/>
              <a:t> </a:t>
            </a:r>
            <a:r>
              <a:rPr kumimoji="1" lang="en-US" altLang="zh-CN" baseline="0" dirty="0" smtClean="0"/>
              <a:t>example</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show</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idea.</a:t>
            </a:r>
            <a:r>
              <a:rPr kumimoji="1" lang="zh-CN" altLang="en-US" baseline="0" dirty="0" smtClean="0"/>
              <a:t> </a:t>
            </a:r>
            <a:r>
              <a:rPr kumimoji="1" lang="en-US" altLang="zh-CN" baseline="0" dirty="0" smtClean="0"/>
              <a:t>In</a:t>
            </a:r>
            <a:r>
              <a:rPr kumimoji="1" lang="zh-CN" altLang="en-US" baseline="0" dirty="0" smtClean="0"/>
              <a:t> </a:t>
            </a:r>
            <a:r>
              <a:rPr kumimoji="1" lang="en-US" altLang="zh-CN" baseline="0" dirty="0" smtClean="0"/>
              <a:t>practice,</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structure</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usually</a:t>
            </a:r>
            <a:r>
              <a:rPr kumimoji="1" lang="zh-CN" altLang="en-US" baseline="0" dirty="0" smtClean="0"/>
              <a:t> </a:t>
            </a:r>
            <a:r>
              <a:rPr kumimoji="1" lang="en-US" altLang="zh-CN" baseline="0" dirty="0" smtClean="0"/>
              <a:t>much</a:t>
            </a:r>
            <a:r>
              <a:rPr kumimoji="1" lang="zh-CN" altLang="en-US" baseline="0" dirty="0" smtClean="0"/>
              <a:t> </a:t>
            </a:r>
            <a:r>
              <a:rPr kumimoji="1" lang="en-US" altLang="zh-CN" baseline="0" dirty="0" smtClean="0"/>
              <a:t>more</a:t>
            </a:r>
            <a:r>
              <a:rPr kumimoji="1" lang="zh-CN" altLang="en-US" baseline="0" dirty="0" smtClean="0"/>
              <a:t> </a:t>
            </a:r>
            <a:r>
              <a:rPr kumimoji="1" lang="en-US" altLang="zh-CN" baseline="0" dirty="0" smtClean="0"/>
              <a:t>complicated,</a:t>
            </a:r>
            <a:endParaRPr kumimoji="1" lang="zh-CN" altLang="en-US" dirty="0"/>
          </a:p>
        </p:txBody>
      </p:sp>
      <p:sp>
        <p:nvSpPr>
          <p:cNvPr id="1048682" name="幻灯片编号占位符 3"/>
          <p:cNvSpPr>
            <a:spLocks noGrp="1"/>
          </p:cNvSpPr>
          <p:nvPr>
            <p:ph type="sldNum" sz="quarter" idx="10"/>
          </p:nvPr>
        </p:nvSpPr>
        <p:spPr/>
        <p:txBody>
          <a:bodyPr/>
          <a:lstStyle/>
          <a:p>
            <a:fld id="{7465DBDB-A726-4F18-B575-32BFBF1CD059}"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8" name="幻灯片图像占位符 1"/>
          <p:cNvSpPr>
            <a:spLocks noGrp="1" noRot="1" noChangeAspect="1"/>
          </p:cNvSpPr>
          <p:nvPr>
            <p:ph type="sldImg"/>
          </p:nvPr>
        </p:nvSpPr>
        <p:spPr>
          <a:xfrm>
            <a:off x="1371600" y="1143000"/>
            <a:ext cx="4114800" cy="3086100"/>
          </a:xfrm>
        </p:spPr>
      </p:sp>
      <p:sp>
        <p:nvSpPr>
          <p:cNvPr id="1048689" name="备注占位符 2"/>
          <p:cNvSpPr>
            <a:spLocks noGrp="1"/>
          </p:cNvSpPr>
          <p:nvPr>
            <p:ph type="body" idx="1"/>
          </p:nvPr>
        </p:nvSpPr>
        <p:spPr/>
        <p:txBody>
          <a:bodyPr/>
          <a:lstStyle/>
          <a:p>
            <a:r>
              <a:rPr kumimoji="1" lang="en-US" altLang="zh-CN" baseline="0" dirty="0" smtClean="0"/>
              <a:t>like</a:t>
            </a:r>
            <a:r>
              <a:rPr kumimoji="1" lang="zh-CN" altLang="en-US" baseline="0" dirty="0" smtClean="0"/>
              <a:t> </a:t>
            </a:r>
            <a:r>
              <a:rPr kumimoji="1" lang="en-US" altLang="zh-CN" baseline="0" dirty="0" smtClean="0"/>
              <a:t>this.</a:t>
            </a:r>
            <a:r>
              <a:rPr kumimoji="1" lang="zh-CN" altLang="en-US" baseline="0" dirty="0" smtClean="0"/>
              <a:t> </a:t>
            </a:r>
            <a:r>
              <a:rPr kumimoji="1" lang="en-US" altLang="zh-CN" baseline="0" dirty="0" smtClean="0"/>
              <a:t>You</a:t>
            </a:r>
            <a:r>
              <a:rPr kumimoji="1" lang="zh-CN" altLang="en-US" baseline="0" dirty="0" smtClean="0"/>
              <a:t> </a:t>
            </a:r>
            <a:r>
              <a:rPr kumimoji="1" lang="en-US" altLang="zh-CN" baseline="0" dirty="0" smtClean="0"/>
              <a:t>can</a:t>
            </a:r>
            <a:r>
              <a:rPr kumimoji="1" lang="zh-CN" altLang="en-US" baseline="0" dirty="0" smtClean="0"/>
              <a:t> </a:t>
            </a:r>
            <a:r>
              <a:rPr kumimoji="1" lang="en-US" altLang="zh-CN" baseline="0" dirty="0" smtClean="0"/>
              <a:t>see</a:t>
            </a:r>
            <a:r>
              <a:rPr kumimoji="1" lang="zh-CN" altLang="en-US" baseline="0" dirty="0" smtClean="0"/>
              <a:t> </a:t>
            </a:r>
            <a:r>
              <a:rPr kumimoji="1" lang="en-US" altLang="zh-CN" baseline="0" dirty="0" smtClean="0"/>
              <a:t>this</a:t>
            </a:r>
            <a:r>
              <a:rPr kumimoji="1" lang="zh-CN" altLang="en-US" baseline="0" dirty="0" smtClean="0"/>
              <a:t> </a:t>
            </a:r>
            <a:r>
              <a:rPr kumimoji="1" lang="en-US" altLang="zh-CN" baseline="0" dirty="0" smtClean="0"/>
              <a:t>node</a:t>
            </a:r>
            <a:r>
              <a:rPr kumimoji="1" lang="zh-CN" altLang="en-US" baseline="0" dirty="0" smtClean="0"/>
              <a:t> </a:t>
            </a:r>
            <a:r>
              <a:rPr kumimoji="1" lang="en-US" altLang="zh-CN" baseline="0" dirty="0" smtClean="0"/>
              <a:t>## has two</a:t>
            </a:r>
            <a:r>
              <a:rPr kumimoji="1" lang="zh-CN" altLang="en-US" baseline="0" dirty="0" smtClean="0"/>
              <a:t> </a:t>
            </a:r>
            <a:r>
              <a:rPr kumimoji="1" lang="en-US" altLang="zh-CN" baseline="0" dirty="0" smtClean="0"/>
              <a:t>parents,</a:t>
            </a:r>
            <a:r>
              <a:rPr kumimoji="1" lang="zh-CN" altLang="en-US" baseline="0" dirty="0" smtClean="0"/>
              <a:t> </a:t>
            </a:r>
            <a:r>
              <a:rPr kumimoji="1" lang="en-US" altLang="zh-CN" baseline="0" dirty="0" smtClean="0"/>
              <a:t>and ## this</a:t>
            </a:r>
            <a:r>
              <a:rPr kumimoji="1" lang="zh-CN" altLang="en-US" baseline="0" dirty="0" smtClean="0"/>
              <a:t> </a:t>
            </a:r>
            <a:r>
              <a:rPr kumimoji="1" lang="en-US" altLang="zh-CN" baseline="0" dirty="0" smtClean="0"/>
              <a:t>structure</a:t>
            </a:r>
            <a:r>
              <a:rPr kumimoji="1" lang="zh-CN" altLang="en-US" baseline="0" dirty="0" smtClean="0"/>
              <a:t> </a:t>
            </a:r>
            <a:r>
              <a:rPr kumimoji="1" lang="en-US" altLang="zh-CN" baseline="0" dirty="0" smtClean="0"/>
              <a:t>have</a:t>
            </a:r>
            <a:r>
              <a:rPr kumimoji="1" lang="zh-CN" altLang="en-US" baseline="0" dirty="0" smtClean="0"/>
              <a:t> </a:t>
            </a:r>
            <a:r>
              <a:rPr kumimoji="1" lang="en-US" altLang="zh-CN" baseline="0" dirty="0" smtClean="0"/>
              <a:t>four</a:t>
            </a:r>
            <a:r>
              <a:rPr kumimoji="1" lang="zh-CN" altLang="en-US" baseline="0" dirty="0" smtClean="0"/>
              <a:t> </a:t>
            </a:r>
            <a:r>
              <a:rPr kumimoji="1" lang="en-US" altLang="zh-CN" baseline="0" dirty="0" smtClean="0"/>
              <a:t>roots.</a:t>
            </a:r>
            <a:r>
              <a:rPr kumimoji="1" lang="zh-CN" altLang="en-US" baseline="0" dirty="0" smtClean="0"/>
              <a:t> </a:t>
            </a:r>
            <a:r>
              <a:rPr kumimoji="1" lang="en-US" altLang="zh-CN" baseline="0" dirty="0" smtClean="0"/>
              <a:t>Therefore using DAG to represent formula is necessary.</a:t>
            </a:r>
          </a:p>
          <a:p>
            <a:r>
              <a:rPr kumimoji="1" lang="en-US" altLang="zh-CN" baseline="0" dirty="0" smtClean="0"/>
              <a:t>// But</a:t>
            </a:r>
            <a:r>
              <a:rPr kumimoji="1" lang="zh-CN" altLang="en-US" baseline="0" dirty="0" smtClean="0"/>
              <a:t> </a:t>
            </a:r>
            <a:r>
              <a:rPr kumimoji="1" lang="en-US" altLang="zh-CN" baseline="0" dirty="0" smtClean="0"/>
              <a:t>in</a:t>
            </a:r>
            <a:r>
              <a:rPr kumimoji="1" lang="zh-CN" altLang="en-US" baseline="0" dirty="0" smtClean="0"/>
              <a:t> </a:t>
            </a:r>
            <a:r>
              <a:rPr kumimoji="1" lang="en-US" altLang="zh-CN" baseline="0" dirty="0" smtClean="0"/>
              <a:t>this</a:t>
            </a:r>
            <a:r>
              <a:rPr kumimoji="1" lang="zh-CN" altLang="en-US" baseline="0" dirty="0" smtClean="0"/>
              <a:t> </a:t>
            </a:r>
            <a:r>
              <a:rPr kumimoji="1" lang="en-US" altLang="zh-CN" baseline="0" dirty="0" smtClean="0"/>
              <a:t>report,</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will</a:t>
            </a:r>
            <a:r>
              <a:rPr kumimoji="1" lang="zh-CN" altLang="en-US" baseline="0" dirty="0" smtClean="0"/>
              <a:t> </a:t>
            </a:r>
            <a:r>
              <a:rPr kumimoji="1" lang="en-US" altLang="zh-CN" baseline="0" dirty="0" smtClean="0"/>
              <a:t>stick</a:t>
            </a:r>
            <a:r>
              <a:rPr kumimoji="1" lang="zh-CN" altLang="en-US" baseline="0" dirty="0" smtClean="0"/>
              <a:t> </a:t>
            </a:r>
            <a:r>
              <a:rPr kumimoji="1" lang="en-US" altLang="zh-CN" baseline="0" dirty="0" smtClean="0"/>
              <a:t>with</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simple</a:t>
            </a:r>
            <a:r>
              <a:rPr kumimoji="1" lang="zh-CN" altLang="en-US" baseline="0" dirty="0" smtClean="0"/>
              <a:t> </a:t>
            </a:r>
            <a:r>
              <a:rPr kumimoji="1" lang="en-US" altLang="zh-CN" baseline="0" dirty="0" smtClean="0"/>
              <a:t>one.</a:t>
            </a:r>
          </a:p>
          <a:p>
            <a:endParaRPr kumimoji="1" lang="en-US" altLang="zh-CN" baseline="0" dirty="0" smtClean="0"/>
          </a:p>
          <a:p>
            <a:r>
              <a:rPr kumimoji="1" lang="en-US" altLang="zh-CN" baseline="0" dirty="0" smtClean="0"/>
              <a:t>So the formula extraction problem is</a:t>
            </a:r>
            <a:r>
              <a:rPr kumimoji="1" lang="zh-CN" altLang="en-US" baseline="0" dirty="0" smtClean="0"/>
              <a:t> </a:t>
            </a:r>
            <a:r>
              <a:rPr kumimoji="1" lang="en-US" altLang="zh-CN" baseline="0" dirty="0" smtClean="0"/>
              <a:t>DAG structure extraction problem.</a:t>
            </a:r>
            <a:endParaRPr kumimoji="1" lang="zh-CN" altLang="en-US" dirty="0"/>
          </a:p>
        </p:txBody>
      </p:sp>
      <p:sp>
        <p:nvSpPr>
          <p:cNvPr id="1048690" name="幻灯片编号占位符 3"/>
          <p:cNvSpPr>
            <a:spLocks noGrp="1"/>
          </p:cNvSpPr>
          <p:nvPr>
            <p:ph type="sldNum" sz="quarter" idx="10"/>
          </p:nvPr>
        </p:nvSpPr>
        <p:spPr/>
        <p:txBody>
          <a:bodyPr/>
          <a:lstStyle/>
          <a:p>
            <a:fld id="{7465DBDB-A726-4F18-B575-32BFBF1CD059}"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5" name="幻灯片图像占位符 1"/>
          <p:cNvSpPr>
            <a:spLocks noGrp="1" noRot="1" noChangeAspect="1"/>
          </p:cNvSpPr>
          <p:nvPr>
            <p:ph type="sldImg"/>
          </p:nvPr>
        </p:nvSpPr>
        <p:spPr>
          <a:xfrm>
            <a:off x="1371600" y="1143000"/>
            <a:ext cx="4114800" cy="3086100"/>
          </a:xfrm>
        </p:spPr>
      </p:sp>
      <p:sp>
        <p:nvSpPr>
          <p:cNvPr id="1048696" name="备注占位符 2"/>
          <p:cNvSpPr>
            <a:spLocks noGrp="1"/>
          </p:cNvSpPr>
          <p:nvPr>
            <p:ph type="body" idx="1"/>
          </p:nvPr>
        </p:nvSpPr>
        <p:spPr/>
        <p:txBody>
          <a:bodyPr/>
          <a:lstStyle/>
          <a:p>
            <a:r>
              <a:rPr kumimoji="1" lang="en-US" altLang="zh-CN" dirty="0" smtClean="0"/>
              <a:t>Before we introduce our solution I want to mention some of the related fields. </a:t>
            </a:r>
          </a:p>
          <a:p>
            <a:r>
              <a:rPr kumimoji="1" lang="en-US" altLang="zh-CN" dirty="0" smtClean="0"/>
              <a:t>##</a:t>
            </a:r>
          </a:p>
          <a:p>
            <a:r>
              <a:rPr kumimoji="1" lang="en-US" altLang="zh-CN" dirty="0" smtClean="0"/>
              <a:t>The first is relation extraction. This is an old topic in NLP. It extract relationships between two entities from a sentence. Our formula extraction problem can be viewed as extracting nested relationships, that is relation of relations. But this has not been study in the relationship extraction field.</a:t>
            </a:r>
          </a:p>
          <a:p>
            <a:r>
              <a:rPr kumimoji="1" lang="en-US" altLang="zh-CN" dirty="0" smtClean="0"/>
              <a:t>##</a:t>
            </a:r>
          </a:p>
          <a:p>
            <a:r>
              <a:rPr kumimoji="1" lang="en-US" altLang="zh-CN" dirty="0" smtClean="0"/>
              <a:t>The</a:t>
            </a:r>
            <a:r>
              <a:rPr kumimoji="1" lang="zh-CN" altLang="en-US" baseline="0" dirty="0" smtClean="0"/>
              <a:t> </a:t>
            </a:r>
            <a:r>
              <a:rPr kumimoji="1" lang="en-US" altLang="zh-CN" baseline="0" dirty="0" smtClean="0"/>
              <a:t>second</a:t>
            </a:r>
            <a:r>
              <a:rPr kumimoji="1" lang="zh-CN" altLang="en-US" baseline="0" dirty="0" smtClean="0"/>
              <a:t> </a:t>
            </a:r>
            <a:r>
              <a:rPr kumimoji="1" lang="en-US" altLang="zh-CN" baseline="0" dirty="0" smtClean="0"/>
              <a:t>one</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Syntactic</a:t>
            </a:r>
            <a:r>
              <a:rPr kumimoji="1" lang="zh-CN" altLang="en-US" baseline="0" dirty="0" smtClean="0"/>
              <a:t> </a:t>
            </a:r>
            <a:r>
              <a:rPr kumimoji="1" lang="en-US" altLang="zh-CN" baseline="0" dirty="0" smtClean="0"/>
              <a:t>parsing.</a:t>
            </a:r>
            <a:r>
              <a:rPr kumimoji="1" lang="zh-CN" altLang="en-US" baseline="0" dirty="0" smtClean="0"/>
              <a:t> </a:t>
            </a:r>
            <a:r>
              <a:rPr kumimoji="1" lang="en-US" altLang="zh-CN" baseline="0" dirty="0" smtClean="0"/>
              <a:t>But</a:t>
            </a:r>
            <a:r>
              <a:rPr kumimoji="1" lang="zh-CN" altLang="en-US" baseline="0" dirty="0" smtClean="0"/>
              <a:t> </a:t>
            </a:r>
            <a:r>
              <a:rPr kumimoji="1" lang="en-US" altLang="zh-CN" baseline="0" dirty="0" smtClean="0"/>
              <a:t>its</a:t>
            </a:r>
            <a:r>
              <a:rPr kumimoji="1" lang="zh-CN" altLang="en-US" baseline="0" dirty="0" smtClean="0"/>
              <a:t> </a:t>
            </a:r>
            <a:r>
              <a:rPr kumimoji="1" lang="en-US" altLang="zh-CN" baseline="0" dirty="0" smtClean="0"/>
              <a:t>result</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constrained</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be</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tree.</a:t>
            </a:r>
            <a:r>
              <a:rPr kumimoji="1" lang="zh-CN" altLang="en-US" baseline="0" dirty="0" smtClean="0"/>
              <a:t> </a:t>
            </a:r>
            <a:r>
              <a:rPr kumimoji="1" lang="en-US" altLang="zh-CN" baseline="0" dirty="0" smtClean="0"/>
              <a:t>This</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not</a:t>
            </a:r>
            <a:r>
              <a:rPr kumimoji="1" lang="zh-CN" altLang="en-US" baseline="0" dirty="0" smtClean="0"/>
              <a:t> </a:t>
            </a:r>
            <a:r>
              <a:rPr kumimoji="1" lang="en-US" altLang="zh-CN" baseline="0" dirty="0" smtClean="0"/>
              <a:t>enough</a:t>
            </a:r>
            <a:r>
              <a:rPr kumimoji="1" lang="zh-CN" altLang="en-US" baseline="0" dirty="0" smtClean="0"/>
              <a:t> </a:t>
            </a:r>
            <a:r>
              <a:rPr kumimoji="1" lang="en-US" altLang="zh-CN" baseline="0" dirty="0" smtClean="0"/>
              <a:t>for</a:t>
            </a:r>
            <a:r>
              <a:rPr kumimoji="1" lang="zh-CN" altLang="en-US" baseline="0" dirty="0" smtClean="0"/>
              <a:t> </a:t>
            </a:r>
            <a:r>
              <a:rPr kumimoji="1" lang="en-US" altLang="zh-CN" baseline="0" dirty="0" smtClean="0"/>
              <a:t>formula</a:t>
            </a:r>
            <a:r>
              <a:rPr kumimoji="1" lang="zh-CN" altLang="en-US" baseline="0" dirty="0" smtClean="0"/>
              <a:t> </a:t>
            </a:r>
            <a:r>
              <a:rPr kumimoji="1" lang="en-US" altLang="zh-CN" baseline="0" dirty="0" smtClean="0"/>
              <a:t>extraction.</a:t>
            </a:r>
            <a:endParaRPr kumimoji="1" lang="en-US" altLang="zh-CN" dirty="0" smtClean="0"/>
          </a:p>
          <a:p>
            <a:r>
              <a:rPr kumimoji="1" lang="en-US" altLang="zh-CN" dirty="0" smtClean="0"/>
              <a:t>##</a:t>
            </a:r>
          </a:p>
          <a:p>
            <a:r>
              <a:rPr kumimoji="1" lang="en-US" altLang="zh-CN" dirty="0" smtClean="0"/>
              <a:t>Another field is semantic parsing, this is a</a:t>
            </a:r>
            <a:r>
              <a:rPr kumimoji="1" lang="zh-CN" altLang="en-US" dirty="0" smtClean="0"/>
              <a:t> </a:t>
            </a:r>
            <a:r>
              <a:rPr kumimoji="1" lang="en-US" altLang="zh-CN" dirty="0" smtClean="0"/>
              <a:t>broad concept. </a:t>
            </a:r>
          </a:p>
          <a:p>
            <a:r>
              <a:rPr kumimoji="1" lang="en-US" altLang="zh-CN" dirty="0" smtClean="0"/>
              <a:t>//</a:t>
            </a:r>
            <a:r>
              <a:rPr kumimoji="1" lang="zh-CN" altLang="en-US" baseline="0" dirty="0" smtClean="0"/>
              <a:t> </a:t>
            </a:r>
            <a:r>
              <a:rPr kumimoji="1" lang="en-US" altLang="zh-CN" dirty="0" smtClean="0"/>
              <a:t>And it’s task include from natural language to database queries for a question answering, from natural language to some semantic</a:t>
            </a:r>
            <a:r>
              <a:rPr kumimoji="1" lang="zh-CN" altLang="en-US" dirty="0" smtClean="0"/>
              <a:t> </a:t>
            </a:r>
            <a:r>
              <a:rPr kumimoji="1" lang="en-US" altLang="zh-CN" dirty="0" smtClean="0"/>
              <a:t>structure. </a:t>
            </a:r>
          </a:p>
          <a:p>
            <a:r>
              <a:rPr kumimoji="1" lang="en-US" altLang="zh-CN" dirty="0" smtClean="0"/>
              <a:t>Our problem</a:t>
            </a:r>
            <a:r>
              <a:rPr kumimoji="1" lang="zh-CN" altLang="en-US" baseline="0" dirty="0" smtClean="0"/>
              <a:t> </a:t>
            </a:r>
            <a:r>
              <a:rPr kumimoji="1" lang="en-US" altLang="zh-CN" dirty="0" smtClean="0"/>
              <a:t>is</a:t>
            </a:r>
            <a:r>
              <a:rPr kumimoji="1" lang="zh-CN" altLang="en-US" baseline="0" dirty="0" smtClean="0"/>
              <a:t> </a:t>
            </a:r>
            <a:r>
              <a:rPr kumimoji="1" lang="en-US" altLang="zh-CN" dirty="0" smtClean="0"/>
              <a:t>a semantic parsing task.</a:t>
            </a:r>
          </a:p>
          <a:p>
            <a:r>
              <a:rPr kumimoji="1" lang="en-US" altLang="zh-CN" dirty="0" smtClean="0"/>
              <a:t>##</a:t>
            </a:r>
          </a:p>
          <a:p>
            <a:r>
              <a:rPr kumimoji="1" lang="en-US" altLang="zh-CN" dirty="0" smtClean="0"/>
              <a:t>And a closely related topic is called equation parsing.  But research on this is relatively rare. They</a:t>
            </a:r>
            <a:r>
              <a:rPr kumimoji="1" lang="zh-CN" altLang="en-US" dirty="0" smtClean="0"/>
              <a:t> </a:t>
            </a:r>
            <a:r>
              <a:rPr kumimoji="1" lang="en-US" altLang="zh-CN" dirty="0" smtClean="0"/>
              <a:t>focus merely on word problems. Their</a:t>
            </a:r>
            <a:r>
              <a:rPr kumimoji="1" lang="en-US" altLang="zh-CN" baseline="0" dirty="0" smtClean="0"/>
              <a:t> </a:t>
            </a:r>
            <a:r>
              <a:rPr kumimoji="1" lang="en-US" altLang="zh-CN" dirty="0" smtClean="0"/>
              <a:t>method and result are preliminary, and far from industry deployment.</a:t>
            </a:r>
          </a:p>
          <a:p>
            <a:endParaRPr kumimoji="1" lang="en-US" altLang="zh-CN" dirty="0" smtClean="0"/>
          </a:p>
          <a:p>
            <a:r>
              <a:rPr kumimoji="1" lang="en-US" altLang="zh-CN" dirty="0" smtClean="0"/>
              <a:t>So</a:t>
            </a:r>
            <a:r>
              <a:rPr kumimoji="1" lang="zh-CN" altLang="en-US" dirty="0" smtClean="0"/>
              <a:t> </a:t>
            </a:r>
            <a:r>
              <a:rPr kumimoji="1" lang="en-US" altLang="zh-CN" dirty="0" smtClean="0"/>
              <a:t>there are no off the shelf methods, that are</a:t>
            </a:r>
            <a:r>
              <a:rPr kumimoji="1" lang="zh-CN" altLang="en-US" dirty="0" smtClean="0"/>
              <a:t> </a:t>
            </a:r>
            <a:r>
              <a:rPr kumimoji="1" lang="en-US" altLang="zh-CN" dirty="0" smtClean="0"/>
              <a:t>just fit for formula extraction problem.</a:t>
            </a:r>
          </a:p>
          <a:p>
            <a:endParaRPr kumimoji="1" lang="en-US" altLang="zh-CN" dirty="0" smtClean="0"/>
          </a:p>
          <a:p>
            <a:r>
              <a:rPr kumimoji="1" lang="en-US" altLang="zh-CN" dirty="0" smtClean="0"/>
              <a:t>https://</a:t>
            </a:r>
            <a:r>
              <a:rPr kumimoji="1" lang="en-US" altLang="zh-CN" dirty="0" err="1" smtClean="0"/>
              <a:t>web.stanford.edu</a:t>
            </a:r>
            <a:r>
              <a:rPr kumimoji="1" lang="en-US" altLang="zh-CN" dirty="0" smtClean="0"/>
              <a:t>/~</a:t>
            </a:r>
            <a:r>
              <a:rPr kumimoji="1" lang="en-US" altLang="zh-CN" dirty="0" err="1" smtClean="0"/>
              <a:t>jurafsky</a:t>
            </a:r>
            <a:r>
              <a:rPr kumimoji="1" lang="en-US" altLang="zh-CN" dirty="0" smtClean="0"/>
              <a:t>/slp3/14.pdf</a:t>
            </a:r>
            <a:endParaRPr kumimoji="1" lang="zh-CN" altLang="en-US" dirty="0"/>
          </a:p>
        </p:txBody>
      </p:sp>
      <p:sp>
        <p:nvSpPr>
          <p:cNvPr id="1048697" name="幻灯片编号占位符 3"/>
          <p:cNvSpPr>
            <a:spLocks noGrp="1"/>
          </p:cNvSpPr>
          <p:nvPr>
            <p:ph type="sldNum" sz="quarter" idx="10"/>
          </p:nvPr>
        </p:nvSpPr>
        <p:spPr/>
        <p:txBody>
          <a:bodyPr/>
          <a:lstStyle/>
          <a:p>
            <a:fld id="{7465DBDB-A726-4F18-B575-32BFBF1CD059}"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0" name="幻灯片图像占位符 1"/>
          <p:cNvSpPr>
            <a:spLocks noGrp="1" noRot="1" noChangeAspect="1"/>
          </p:cNvSpPr>
          <p:nvPr>
            <p:ph type="sldImg"/>
          </p:nvPr>
        </p:nvSpPr>
        <p:spPr>
          <a:xfrm>
            <a:off x="1371600" y="1143000"/>
            <a:ext cx="4114800" cy="3086100"/>
          </a:xfrm>
        </p:spPr>
      </p:sp>
      <p:sp>
        <p:nvSpPr>
          <p:cNvPr id="1048701" name="备注占位符 2"/>
          <p:cNvSpPr>
            <a:spLocks noGrp="1"/>
          </p:cNvSpPr>
          <p:nvPr>
            <p:ph type="body" idx="1"/>
          </p:nvPr>
        </p:nvSpPr>
        <p:spPr/>
        <p:txBody>
          <a:bodyPr/>
          <a:lstStyle/>
          <a:p>
            <a:r>
              <a:rPr kumimoji="1" lang="en-US" altLang="zh-CN" dirty="0" smtClean="0"/>
              <a:t>So we come up with </a:t>
            </a:r>
            <a:r>
              <a:rPr kumimoji="1" lang="en-US" altLang="zh-CN" baseline="0" dirty="0" smtClean="0"/>
              <a:t>our approach. It can be summarized into three key words: that are bottom up, iterative layer by layer, and classify candidates.</a:t>
            </a:r>
          </a:p>
          <a:p>
            <a:r>
              <a:rPr kumimoji="1" lang="en-US" altLang="zh-CN" baseline="0" dirty="0" smtClean="0"/>
              <a:t>Let me demonstrate the</a:t>
            </a:r>
            <a:r>
              <a:rPr kumimoji="1" lang="zh-CN" altLang="en-US" baseline="0" dirty="0" smtClean="0"/>
              <a:t> </a:t>
            </a:r>
            <a:r>
              <a:rPr kumimoji="1" lang="en-US" altLang="zh-CN" baseline="0" dirty="0" smtClean="0"/>
              <a:t>extraction</a:t>
            </a:r>
            <a:r>
              <a:rPr kumimoji="1" lang="zh-CN" altLang="en-US" baseline="0" dirty="0" smtClean="0"/>
              <a:t> </a:t>
            </a:r>
            <a:r>
              <a:rPr kumimoji="1" lang="en-US" altLang="zh-CN" baseline="0" dirty="0" smtClean="0"/>
              <a:t>process by the example we have just seen.  #click#</a:t>
            </a:r>
          </a:p>
          <a:p>
            <a:r>
              <a:rPr kumimoji="1" lang="en-US" altLang="zh-CN" baseline="0" dirty="0" smtClean="0"/>
              <a:t>The</a:t>
            </a:r>
            <a:r>
              <a:rPr kumimoji="1" lang="zh-CN" altLang="en-US" baseline="0" dirty="0" smtClean="0"/>
              <a:t> </a:t>
            </a:r>
            <a:r>
              <a:rPr kumimoji="1" lang="en-US" altLang="zh-CN" baseline="0" dirty="0" smtClean="0"/>
              <a:t>bottom</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sentence.</a:t>
            </a:r>
            <a:r>
              <a:rPr kumimoji="1" lang="zh-CN" altLang="en-US" baseline="0" dirty="0" smtClean="0"/>
              <a:t> </a:t>
            </a:r>
            <a:r>
              <a:rPr kumimoji="1" lang="en-US" altLang="zh-CN" baseline="0" dirty="0" smtClean="0"/>
              <a:t>In layer 1, we make two candidates, that are tax payables in 2012 and total liabilities in 2012. And we classify them.</a:t>
            </a:r>
          </a:p>
        </p:txBody>
      </p:sp>
      <p:sp>
        <p:nvSpPr>
          <p:cNvPr id="1048702" name="幻灯片编号占位符 3"/>
          <p:cNvSpPr>
            <a:spLocks noGrp="1"/>
          </p:cNvSpPr>
          <p:nvPr>
            <p:ph type="sldNum" sz="quarter" idx="10"/>
          </p:nvPr>
        </p:nvSpPr>
        <p:spPr/>
        <p:txBody>
          <a:bodyPr/>
          <a:lstStyle/>
          <a:p>
            <a:fld id="{7465DBDB-A726-4F18-B575-32BFBF1CD059}"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5" name="幻灯片图像占位符 1"/>
          <p:cNvSpPr>
            <a:spLocks noGrp="1" noRot="1" noChangeAspect="1"/>
          </p:cNvSpPr>
          <p:nvPr>
            <p:ph type="sldImg"/>
          </p:nvPr>
        </p:nvSpPr>
        <p:spPr>
          <a:xfrm>
            <a:off x="1371600" y="1143000"/>
            <a:ext cx="4114800" cy="3086100"/>
          </a:xfrm>
        </p:spPr>
      </p:sp>
      <p:sp>
        <p:nvSpPr>
          <p:cNvPr id="1048706" name="备注占位符 2"/>
          <p:cNvSpPr>
            <a:spLocks noGrp="1"/>
          </p:cNvSpPr>
          <p:nvPr>
            <p:ph type="body" idx="1"/>
          </p:nvPr>
        </p:nvSpPr>
        <p:spPr/>
        <p:txBody>
          <a:bodyPr/>
          <a:lstStyle/>
          <a:p>
            <a:r>
              <a:rPr kumimoji="1" lang="en-US" altLang="zh-CN" dirty="0" smtClean="0"/>
              <a:t>And</a:t>
            </a:r>
            <a:r>
              <a:rPr kumimoji="1" lang="zh-CN" altLang="en-US" dirty="0" smtClean="0"/>
              <a:t> </a:t>
            </a:r>
            <a:r>
              <a:rPr kumimoji="1" lang="en-US" altLang="zh-CN" dirty="0" smtClean="0"/>
              <a:t>find</a:t>
            </a:r>
            <a:r>
              <a:rPr kumimoji="1" lang="zh-CN" altLang="en-US" dirty="0" smtClean="0"/>
              <a:t> </a:t>
            </a:r>
            <a:r>
              <a:rPr kumimoji="1" lang="en-US" altLang="zh-CN" dirty="0" smtClean="0"/>
              <a:t>that</a:t>
            </a:r>
            <a:r>
              <a:rPr kumimoji="1" lang="zh-CN" altLang="en-US" dirty="0" smtClean="0"/>
              <a:t> </a:t>
            </a:r>
            <a:r>
              <a:rPr kumimoji="1" lang="en-US" altLang="zh-CN" baseline="0" dirty="0" smtClean="0"/>
              <a:t>they are correct.</a:t>
            </a:r>
          </a:p>
        </p:txBody>
      </p:sp>
      <p:sp>
        <p:nvSpPr>
          <p:cNvPr id="1048707" name="幻灯片编号占位符 3"/>
          <p:cNvSpPr>
            <a:spLocks noGrp="1"/>
          </p:cNvSpPr>
          <p:nvPr>
            <p:ph type="sldNum" sz="quarter" idx="10"/>
          </p:nvPr>
        </p:nvSpPr>
        <p:spPr/>
        <p:txBody>
          <a:bodyPr/>
          <a:lstStyle/>
          <a:p>
            <a:fld id="{7465DBDB-A726-4F18-B575-32BFBF1CD059}"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0" name="幻灯片图像占位符 1"/>
          <p:cNvSpPr>
            <a:spLocks noGrp="1" noRot="1" noChangeAspect="1"/>
          </p:cNvSpPr>
          <p:nvPr>
            <p:ph type="sldImg"/>
          </p:nvPr>
        </p:nvSpPr>
        <p:spPr>
          <a:xfrm>
            <a:off x="1371600" y="1143000"/>
            <a:ext cx="4114800" cy="3086100"/>
          </a:xfrm>
        </p:spPr>
      </p:sp>
      <p:sp>
        <p:nvSpPr>
          <p:cNvPr id="1048711" name="备注占位符 2"/>
          <p:cNvSpPr>
            <a:spLocks noGrp="1"/>
          </p:cNvSpPr>
          <p:nvPr>
            <p:ph type="body" idx="1"/>
          </p:nvPr>
        </p:nvSpPr>
        <p:spPr/>
        <p:txBody>
          <a:bodyPr/>
          <a:lstStyle/>
          <a:p>
            <a:r>
              <a:rPr kumimoji="1" lang="en-US" altLang="zh-CN" dirty="0" smtClean="0"/>
              <a:t>In layer 2, we generate</a:t>
            </a:r>
            <a:r>
              <a:rPr kumimoji="1" lang="en-US" altLang="zh-CN" baseline="0" dirty="0" smtClean="0"/>
              <a:t> many candidates like tax payables minus 20%, tax payables divide total liabilities, or plus it, and so on.</a:t>
            </a:r>
          </a:p>
          <a:p>
            <a:endParaRPr kumimoji="1" lang="en-US" altLang="zh-CN" baseline="0" dirty="0" smtClean="0"/>
          </a:p>
        </p:txBody>
      </p:sp>
      <p:sp>
        <p:nvSpPr>
          <p:cNvPr id="1048712" name="幻灯片编号占位符 3"/>
          <p:cNvSpPr>
            <a:spLocks noGrp="1"/>
          </p:cNvSpPr>
          <p:nvPr>
            <p:ph type="sldNum" sz="quarter" idx="10"/>
          </p:nvPr>
        </p:nvSpPr>
        <p:spPr/>
        <p:txBody>
          <a:bodyPr/>
          <a:lstStyle/>
          <a:p>
            <a:fld id="{7465DBDB-A726-4F18-B575-32BFBF1CD059}"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8" name="幻灯片图像占位符 1"/>
          <p:cNvSpPr>
            <a:spLocks noGrp="1" noRot="1" noChangeAspect="1"/>
          </p:cNvSpPr>
          <p:nvPr>
            <p:ph type="sldImg"/>
          </p:nvPr>
        </p:nvSpPr>
        <p:spPr>
          <a:xfrm>
            <a:off x="1371600" y="1143000"/>
            <a:ext cx="4114800" cy="3086100"/>
          </a:xfrm>
        </p:spPr>
      </p:sp>
      <p:sp>
        <p:nvSpPr>
          <p:cNvPr id="1048619" name="备注占位符 2"/>
          <p:cNvSpPr>
            <a:spLocks noGrp="1"/>
          </p:cNvSpPr>
          <p:nvPr>
            <p:ph type="body" idx="1"/>
          </p:nvPr>
        </p:nvSpPr>
        <p:spPr/>
        <p:txBody>
          <a:bodyPr/>
          <a:lstStyle/>
          <a:p>
            <a:r>
              <a:rPr kumimoji="1" lang="en-US" altLang="zh-CN" baseline="0" dirty="0" smtClean="0"/>
              <a:t>Then after classification, only one node is correct.</a:t>
            </a:r>
          </a:p>
          <a:p>
            <a:r>
              <a:rPr kumimoji="1" lang="en-US" altLang="zh-CN" baseline="0" dirty="0" smtClean="0"/>
              <a:t>That</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division</a:t>
            </a:r>
            <a:r>
              <a:rPr kumimoji="1" lang="zh-CN" altLang="en-US" baseline="0" dirty="0" smtClean="0"/>
              <a:t> </a:t>
            </a:r>
            <a:r>
              <a:rPr kumimoji="1" lang="en-US" altLang="zh-CN" baseline="0" dirty="0" smtClean="0"/>
              <a:t>node.</a:t>
            </a:r>
          </a:p>
        </p:txBody>
      </p:sp>
      <p:sp>
        <p:nvSpPr>
          <p:cNvPr id="1048620" name="幻灯片编号占位符 3"/>
          <p:cNvSpPr>
            <a:spLocks noGrp="1"/>
          </p:cNvSpPr>
          <p:nvPr>
            <p:ph type="sldNum" sz="quarter" idx="10"/>
          </p:nvPr>
        </p:nvSpPr>
        <p:spPr/>
        <p:txBody>
          <a:bodyPr/>
          <a:lstStyle/>
          <a:p>
            <a:fld id="{7465DBDB-A726-4F18-B575-32BFBF1CD059}"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8" name="幻灯片图像占位符 1"/>
          <p:cNvSpPr>
            <a:spLocks noGrp="1" noRot="1" noChangeAspect="1"/>
          </p:cNvSpPr>
          <p:nvPr>
            <p:ph type="sldImg"/>
          </p:nvPr>
        </p:nvSpPr>
        <p:spPr>
          <a:xfrm>
            <a:off x="1371600" y="1143000"/>
            <a:ext cx="4114800" cy="3086100"/>
          </a:xfrm>
        </p:spPr>
      </p:sp>
      <p:sp>
        <p:nvSpPr>
          <p:cNvPr id="1048609" name="备注占位符 2"/>
          <p:cNvSpPr>
            <a:spLocks noGrp="1"/>
          </p:cNvSpPr>
          <p:nvPr>
            <p:ph type="body" idx="1"/>
          </p:nvPr>
        </p:nvSpPr>
        <p:spPr/>
        <p:txBody>
          <a:bodyPr/>
          <a:lstStyle/>
          <a:p>
            <a:r>
              <a:rPr kumimoji="1" lang="en-US" altLang="zh-CN" dirty="0" smtClean="0"/>
              <a:t>In layer 3, we can</a:t>
            </a:r>
            <a:r>
              <a:rPr kumimoji="1" lang="en-US" altLang="zh-CN" baseline="0" dirty="0" smtClean="0"/>
              <a:t> also generate many candidates, like the result of division plus 20%, equals 20%, larger than 20%, and so on. </a:t>
            </a:r>
            <a:r>
              <a:rPr kumimoji="1" lang="en-US" altLang="zh-CN" dirty="0" smtClean="0"/>
              <a:t>Then we classify</a:t>
            </a:r>
            <a:r>
              <a:rPr kumimoji="1" lang="en-US" altLang="zh-CN" baseline="0" dirty="0" smtClean="0"/>
              <a:t> these candidates </a:t>
            </a:r>
          </a:p>
          <a:p>
            <a:endParaRPr kumimoji="1" lang="en-US" altLang="zh-CN" baseline="0" dirty="0" smtClean="0"/>
          </a:p>
        </p:txBody>
      </p:sp>
      <p:sp>
        <p:nvSpPr>
          <p:cNvPr id="1048610" name="幻灯片编号占位符 3"/>
          <p:cNvSpPr>
            <a:spLocks noGrp="1"/>
          </p:cNvSpPr>
          <p:nvPr>
            <p:ph type="sldNum" sz="quarter" idx="10"/>
          </p:nvPr>
        </p:nvSpPr>
        <p:spPr/>
        <p:txBody>
          <a:bodyPr/>
          <a:lstStyle/>
          <a:p>
            <a:fld id="{7465DBDB-A726-4F18-B575-32BFBF1CD059}"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8" name="幻灯片图像占位符 1"/>
          <p:cNvSpPr>
            <a:spLocks noGrp="1" noRot="1" noChangeAspect="1"/>
          </p:cNvSpPr>
          <p:nvPr>
            <p:ph type="sldImg"/>
          </p:nvPr>
        </p:nvSpPr>
        <p:spPr>
          <a:xfrm>
            <a:off x="1371600" y="1143000"/>
            <a:ext cx="4114800" cy="3086100"/>
          </a:xfrm>
        </p:spPr>
      </p:sp>
      <p:sp>
        <p:nvSpPr>
          <p:cNvPr id="1048599" name="备注占位符 2"/>
          <p:cNvSpPr>
            <a:spLocks noGrp="1"/>
          </p:cNvSpPr>
          <p:nvPr>
            <p:ph type="body" idx="1"/>
          </p:nvPr>
        </p:nvSpPr>
        <p:spPr/>
        <p:txBody>
          <a:bodyPr/>
          <a:lstStyle/>
          <a:p>
            <a:r>
              <a:rPr kumimoji="1" lang="en-US" altLang="zh-CN" baseline="0" dirty="0" smtClean="0"/>
              <a:t>and only equality relation is correct. Then</a:t>
            </a:r>
            <a:r>
              <a:rPr kumimoji="1" lang="zh-CN" altLang="en-US" baseline="0" dirty="0" smtClean="0"/>
              <a:t> </a:t>
            </a:r>
            <a:r>
              <a:rPr kumimoji="1" lang="en-US" altLang="zh-CN" baseline="0" dirty="0" smtClean="0"/>
              <a:t>no more candidate can be generated, so the process terminates.</a:t>
            </a:r>
          </a:p>
          <a:p>
            <a:r>
              <a:rPr kumimoji="1" lang="en-US" altLang="zh-CN" baseline="0" dirty="0" smtClean="0"/>
              <a:t>In summary, the process starts from the bottom, and iterative layer by layer. At each layer it generates candidates and then classify them, until reaching the top.</a:t>
            </a:r>
          </a:p>
          <a:p>
            <a:endParaRPr kumimoji="1"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pPr>
            <a:r>
              <a:rPr kumimoji="1" lang="en-US" altLang="zh-CN" dirty="0" smtClean="0"/>
              <a:t>That</a:t>
            </a:r>
            <a:r>
              <a:rPr kumimoji="1" lang="zh-CN" altLang="en-US" dirty="0" smtClean="0"/>
              <a:t> </a:t>
            </a:r>
            <a:r>
              <a:rPr kumimoji="1" lang="en-US" altLang="zh-CN" dirty="0" smtClean="0"/>
              <a:t>is</a:t>
            </a:r>
            <a:r>
              <a:rPr kumimoji="1" lang="zh-CN" altLang="en-US" dirty="0" smtClean="0"/>
              <a:t> </a:t>
            </a:r>
            <a:r>
              <a:rPr kumimoji="1" lang="en-US" altLang="zh-CN" dirty="0" smtClean="0"/>
              <a:t>the</a:t>
            </a:r>
            <a:r>
              <a:rPr kumimoji="1" lang="zh-CN" altLang="en-US" dirty="0" smtClean="0"/>
              <a:t> </a:t>
            </a:r>
            <a:r>
              <a:rPr kumimoji="1" lang="en-US" altLang="zh-CN" dirty="0" smtClean="0"/>
              <a:t>overview</a:t>
            </a:r>
            <a:r>
              <a:rPr kumimoji="1" lang="zh-CN" altLang="en-US" dirty="0" smtClean="0"/>
              <a:t> </a:t>
            </a:r>
            <a:r>
              <a:rPr kumimoji="1" lang="en-US" altLang="zh-CN" dirty="0" smtClean="0"/>
              <a:t>of</a:t>
            </a:r>
            <a:r>
              <a:rPr kumimoji="1" lang="zh-CN" altLang="en-US" dirty="0" smtClean="0"/>
              <a:t> </a:t>
            </a:r>
            <a:r>
              <a:rPr kumimoji="1" lang="en-US" altLang="zh-CN" dirty="0" smtClean="0"/>
              <a:t>the</a:t>
            </a:r>
            <a:r>
              <a:rPr kumimoji="1" lang="zh-CN" altLang="en-US" dirty="0" smtClean="0"/>
              <a:t> </a:t>
            </a:r>
            <a:r>
              <a:rPr kumimoji="1" lang="en-US" altLang="zh-CN" dirty="0" smtClean="0"/>
              <a:t>process.</a:t>
            </a:r>
            <a:r>
              <a:rPr kumimoji="1" lang="zh-CN" altLang="en-US" dirty="0" smtClean="0"/>
              <a:t> </a:t>
            </a:r>
            <a:r>
              <a:rPr kumimoji="1" lang="en-US" altLang="zh-CN" dirty="0" smtClean="0"/>
              <a:t>The</a:t>
            </a:r>
            <a:r>
              <a:rPr kumimoji="1" lang="zh-CN" altLang="en-US" baseline="0" dirty="0" smtClean="0"/>
              <a:t> </a:t>
            </a:r>
            <a:r>
              <a:rPr kumimoji="1" lang="en-US" altLang="zh-CN" baseline="0" dirty="0" smtClean="0"/>
              <a:t>question</a:t>
            </a:r>
            <a:r>
              <a:rPr kumimoji="1" lang="zh-CN" altLang="en-US" baseline="0" dirty="0" smtClean="0"/>
              <a:t> </a:t>
            </a:r>
            <a:r>
              <a:rPr kumimoji="1" lang="en-US" altLang="zh-CN" baseline="0" dirty="0" smtClean="0"/>
              <a:t>you</a:t>
            </a:r>
            <a:r>
              <a:rPr kumimoji="1" lang="zh-CN" altLang="en-US" baseline="0" dirty="0" smtClean="0"/>
              <a:t> </a:t>
            </a:r>
            <a:r>
              <a:rPr kumimoji="1" lang="en-US" altLang="zh-CN" baseline="0" dirty="0" smtClean="0"/>
              <a:t>may</a:t>
            </a:r>
            <a:r>
              <a:rPr kumimoji="1" lang="zh-CN" altLang="en-US" baseline="0" dirty="0" smtClean="0"/>
              <a:t> </a:t>
            </a:r>
            <a:r>
              <a:rPr kumimoji="1" lang="en-US" altLang="zh-CN" baseline="0" dirty="0" smtClean="0"/>
              <a:t>ask</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how</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predict</a:t>
            </a:r>
            <a:r>
              <a:rPr kumimoji="1" lang="zh-CN" altLang="en-US" baseline="0" dirty="0" smtClean="0"/>
              <a:t> </a:t>
            </a:r>
            <a:r>
              <a:rPr kumimoji="1" lang="en-US" altLang="zh-CN" baseline="0" dirty="0" smtClean="0"/>
              <a:t>whether</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candidate</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correct</a:t>
            </a:r>
            <a:r>
              <a:rPr kumimoji="1" lang="zh-CN" altLang="en-US" baseline="0" dirty="0" smtClean="0"/>
              <a:t> </a:t>
            </a:r>
            <a:r>
              <a:rPr kumimoji="1" lang="en-US" altLang="zh-CN" baseline="0" dirty="0" smtClean="0"/>
              <a:t>or</a:t>
            </a:r>
            <a:r>
              <a:rPr kumimoji="1" lang="zh-CN" altLang="en-US" baseline="0" dirty="0" smtClean="0"/>
              <a:t> </a:t>
            </a:r>
            <a:r>
              <a:rPr kumimoji="1" lang="en-US" altLang="zh-CN" baseline="0" dirty="0" smtClean="0"/>
              <a:t>not?</a:t>
            </a:r>
            <a:r>
              <a:rPr kumimoji="1" lang="zh-CN" altLang="en-US" baseline="0" dirty="0" smtClean="0"/>
              <a:t> </a:t>
            </a:r>
            <a:endParaRPr kumimoji="1" lang="en-US" altLang="zh-CN" dirty="0" smtClean="0"/>
          </a:p>
          <a:p>
            <a:endParaRPr kumimoji="1" lang="en-US" altLang="zh-CN" baseline="0" dirty="0" smtClean="0"/>
          </a:p>
          <a:p>
            <a:endParaRPr kumimoji="1" lang="en-US" altLang="zh-CN" baseline="0" dirty="0" smtClean="0"/>
          </a:p>
        </p:txBody>
      </p:sp>
      <p:sp>
        <p:nvSpPr>
          <p:cNvPr id="1048600" name="幻灯片编号占位符 3"/>
          <p:cNvSpPr>
            <a:spLocks noGrp="1"/>
          </p:cNvSpPr>
          <p:nvPr>
            <p:ph type="sldNum" sz="quarter" idx="10"/>
          </p:nvPr>
        </p:nvSpPr>
        <p:spPr/>
        <p:txBody>
          <a:bodyPr/>
          <a:lstStyle/>
          <a:p>
            <a:fld id="{7465DBDB-A726-4F18-B575-32BFBF1CD059}"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1" name="幻灯片图像占位符 1"/>
          <p:cNvSpPr>
            <a:spLocks noGrp="1" noRot="1" noChangeAspect="1"/>
          </p:cNvSpPr>
          <p:nvPr>
            <p:ph type="sldImg"/>
          </p:nvPr>
        </p:nvSpPr>
        <p:spPr>
          <a:xfrm>
            <a:off x="1371600" y="1143000"/>
            <a:ext cx="4114800" cy="3086100"/>
          </a:xfrm>
        </p:spPr>
      </p:sp>
      <p:sp>
        <p:nvSpPr>
          <p:cNvPr id="1048632" name="备注占位符 2"/>
          <p:cNvSpPr>
            <a:spLocks noGrp="1"/>
          </p:cNvSpPr>
          <p:nvPr>
            <p:ph type="body" idx="1"/>
          </p:nvPr>
        </p:nvSpPr>
        <p:spPr/>
        <p:txBody>
          <a:bodyPr/>
          <a:lstStyle/>
          <a:p>
            <a:r>
              <a:rPr kumimoji="1" lang="en-US" altLang="zh-CN" dirty="0"/>
              <a:t>First, I want to talk about the background, and the problem </a:t>
            </a:r>
            <a:r>
              <a:rPr kumimoji="1" lang="en-US" altLang="zh-CN" dirty="0" smtClean="0"/>
              <a:t>we</a:t>
            </a:r>
            <a:r>
              <a:rPr kumimoji="1" lang="zh-CN" altLang="en-US" baseline="0" dirty="0" smtClean="0"/>
              <a:t> </a:t>
            </a:r>
            <a:r>
              <a:rPr kumimoji="1" lang="en-US" altLang="zh-CN" baseline="0" dirty="0" smtClean="0"/>
              <a:t>want</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solve</a:t>
            </a:r>
            <a:r>
              <a:rPr kumimoji="1" lang="en-US" altLang="zh-CN" dirty="0" smtClean="0"/>
              <a:t>.</a:t>
            </a:r>
            <a:endParaRPr kumimoji="1" lang="zh-CN" altLang="en-US" dirty="0"/>
          </a:p>
        </p:txBody>
      </p:sp>
      <p:sp>
        <p:nvSpPr>
          <p:cNvPr id="1048633" name="幻灯片编号占位符 3"/>
          <p:cNvSpPr>
            <a:spLocks noGrp="1"/>
          </p:cNvSpPr>
          <p:nvPr>
            <p:ph type="sldNum" sz="quarter" idx="10"/>
          </p:nvPr>
        </p:nvSpPr>
        <p:spPr/>
        <p:txBody>
          <a:bodyPr/>
          <a:lstStyle/>
          <a:p>
            <a:fld id="{7465DBDB-A726-4F18-B575-32BFBF1CD059}"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3" name="幻灯片图像占位符 1"/>
          <p:cNvSpPr>
            <a:spLocks noGrp="1" noRot="1" noChangeAspect="1"/>
          </p:cNvSpPr>
          <p:nvPr>
            <p:ph type="sldImg"/>
          </p:nvPr>
        </p:nvSpPr>
        <p:spPr>
          <a:xfrm>
            <a:off x="1371600" y="1143000"/>
            <a:ext cx="4114800" cy="3086100"/>
          </a:xfrm>
        </p:spPr>
      </p:sp>
      <p:sp>
        <p:nvSpPr>
          <p:cNvPr id="1048584" name="备注占位符 2"/>
          <p:cNvSpPr>
            <a:spLocks noGrp="1"/>
          </p:cNvSpPr>
          <p:nvPr>
            <p:ph type="body" idx="1"/>
          </p:nvPr>
        </p:nvSpPr>
        <p:spPr/>
        <p:txBody>
          <a:bodyPr/>
          <a:lstStyle/>
          <a:p>
            <a:r>
              <a:rPr kumimoji="1" lang="en-US" altLang="zh-CN" baseline="0" dirty="0" smtClean="0"/>
              <a:t>We</a:t>
            </a:r>
            <a:r>
              <a:rPr kumimoji="1" lang="zh-CN" altLang="en-US" baseline="0" dirty="0" smtClean="0"/>
              <a:t> </a:t>
            </a:r>
            <a:r>
              <a:rPr kumimoji="1" lang="en-US" altLang="zh-CN" baseline="0" dirty="0" smtClean="0"/>
              <a:t>turn</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deep</a:t>
            </a:r>
            <a:r>
              <a:rPr kumimoji="1" lang="zh-CN" altLang="en-US" baseline="0" dirty="0" smtClean="0"/>
              <a:t> </a:t>
            </a:r>
            <a:r>
              <a:rPr kumimoji="1" lang="en-US" altLang="zh-CN" baseline="0" dirty="0" smtClean="0"/>
              <a:t>learning</a:t>
            </a:r>
            <a:r>
              <a:rPr kumimoji="1" lang="zh-CN" altLang="en-US" baseline="0" dirty="0" smtClean="0"/>
              <a:t> </a:t>
            </a:r>
            <a:r>
              <a:rPr kumimoji="1" lang="en-US" altLang="zh-CN" baseline="0" dirty="0" smtClean="0"/>
              <a:t>models.</a:t>
            </a:r>
            <a:r>
              <a:rPr kumimoji="1" lang="zh-CN" altLang="en-US" baseline="0" dirty="0" smtClean="0"/>
              <a:t> </a:t>
            </a:r>
            <a:r>
              <a:rPr kumimoji="1" lang="en-US" altLang="zh-CN" baseline="0" dirty="0" smtClean="0"/>
              <a:t>First</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use</a:t>
            </a:r>
            <a:r>
              <a:rPr kumimoji="1" lang="zh-CN" altLang="en-US" baseline="0" dirty="0" smtClean="0"/>
              <a:t> </a:t>
            </a:r>
            <a:r>
              <a:rPr kumimoji="1" lang="en-US" altLang="zh-CN" baseline="0" dirty="0" smtClean="0"/>
              <a:t>bi-directional</a:t>
            </a:r>
            <a:r>
              <a:rPr kumimoji="1" lang="zh-CN" altLang="en-US" baseline="0" dirty="0" smtClean="0"/>
              <a:t> </a:t>
            </a:r>
            <a:r>
              <a:rPr kumimoji="1" lang="en-US" altLang="zh-CN" baseline="0" dirty="0" smtClean="0"/>
              <a:t>LSTM</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compute</a:t>
            </a:r>
            <a:r>
              <a:rPr kumimoji="1" lang="zh-CN" altLang="en-US" baseline="0" dirty="0" smtClean="0"/>
              <a:t> </a:t>
            </a:r>
            <a:r>
              <a:rPr kumimoji="1" lang="en-US" altLang="zh-CN" baseline="0" dirty="0" smtClean="0"/>
              <a:t>hidden</a:t>
            </a:r>
            <a:r>
              <a:rPr kumimoji="1" lang="zh-CN" altLang="en-US" baseline="0" dirty="0" smtClean="0"/>
              <a:t> </a:t>
            </a:r>
            <a:r>
              <a:rPr kumimoji="1" lang="en-US" altLang="zh-CN" baseline="0" dirty="0" smtClean="0"/>
              <a:t>states</a:t>
            </a:r>
            <a:r>
              <a:rPr kumimoji="1" lang="zh-CN" altLang="en-US" baseline="0" dirty="0" smtClean="0"/>
              <a:t> </a:t>
            </a:r>
            <a:r>
              <a:rPr kumimoji="1" lang="en-US" altLang="zh-CN" baseline="0" dirty="0" smtClean="0"/>
              <a:t>(or</a:t>
            </a:r>
            <a:r>
              <a:rPr kumimoji="1" lang="zh-CN" altLang="en-US" baseline="0" dirty="0" smtClean="0"/>
              <a:t> </a:t>
            </a:r>
            <a:r>
              <a:rPr kumimoji="1" lang="en-US" altLang="zh-CN" baseline="0" dirty="0" smtClean="0"/>
              <a:t>vectors)</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each</a:t>
            </a:r>
            <a:r>
              <a:rPr kumimoji="1" lang="zh-CN" altLang="en-US" baseline="0" dirty="0" smtClean="0"/>
              <a:t> </a:t>
            </a:r>
            <a:r>
              <a:rPr kumimoji="1" lang="en-US" altLang="zh-CN" baseline="0" dirty="0" smtClean="0"/>
              <a:t>word.</a:t>
            </a:r>
            <a:r>
              <a:rPr kumimoji="1" lang="zh-CN" altLang="en-US" baseline="0" dirty="0" smtClean="0"/>
              <a:t> </a:t>
            </a:r>
            <a:r>
              <a:rPr kumimoji="1" lang="en-US" altLang="zh-CN" baseline="0" dirty="0" smtClean="0"/>
              <a:t>Then</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use</a:t>
            </a:r>
            <a:r>
              <a:rPr kumimoji="1" lang="zh-CN" altLang="en-US" baseline="0" dirty="0" smtClean="0"/>
              <a:t> </a:t>
            </a:r>
            <a:r>
              <a:rPr kumimoji="1" lang="en-US" altLang="zh-CN" baseline="0" dirty="0" smtClean="0"/>
              <a:t>DAG-LSTM,</a:t>
            </a:r>
            <a:r>
              <a:rPr kumimoji="1" lang="zh-CN" altLang="en-US" baseline="0" dirty="0" smtClean="0"/>
              <a:t> </a:t>
            </a:r>
            <a:r>
              <a:rPr kumimoji="1" lang="en-US" altLang="zh-CN" baseline="0" dirty="0" smtClean="0"/>
              <a:t>which</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variance</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LSTM,</a:t>
            </a:r>
            <a:r>
              <a:rPr kumimoji="1" lang="zh-CN" altLang="en-US" baseline="0" dirty="0" smtClean="0"/>
              <a:t> </a:t>
            </a:r>
            <a:r>
              <a:rPr kumimoji="1" lang="en-US" altLang="zh-CN" baseline="0" dirty="0" smtClean="0"/>
              <a:t>that</a:t>
            </a:r>
            <a:r>
              <a:rPr kumimoji="1" lang="zh-CN" altLang="en-US" baseline="0" dirty="0" smtClean="0"/>
              <a:t> </a:t>
            </a:r>
            <a:r>
              <a:rPr kumimoji="1" lang="en-US" altLang="zh-CN" baseline="0" dirty="0" smtClean="0"/>
              <a:t>can</a:t>
            </a:r>
            <a:r>
              <a:rPr kumimoji="1" lang="zh-CN" altLang="en-US" baseline="0" dirty="0" smtClean="0"/>
              <a:t> </a:t>
            </a:r>
            <a:r>
              <a:rPr kumimoji="1" lang="en-US" altLang="zh-CN" baseline="0" dirty="0" smtClean="0"/>
              <a:t>handle</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case</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two</a:t>
            </a:r>
            <a:r>
              <a:rPr kumimoji="1" lang="zh-CN" altLang="en-US" baseline="0" dirty="0" smtClean="0"/>
              <a:t> </a:t>
            </a:r>
            <a:r>
              <a:rPr kumimoji="1" lang="en-US" altLang="zh-CN" baseline="0" dirty="0" smtClean="0"/>
              <a:t>children.</a:t>
            </a:r>
            <a:r>
              <a:rPr kumimoji="1" lang="zh-CN" altLang="en-US" baseline="0" dirty="0" smtClean="0"/>
              <a:t> </a:t>
            </a:r>
            <a:r>
              <a:rPr kumimoji="1" lang="en-US" altLang="zh-CN" baseline="0" dirty="0" smtClean="0"/>
              <a:t>It</a:t>
            </a:r>
            <a:r>
              <a:rPr kumimoji="1" lang="zh-CN" altLang="en-US" baseline="0" dirty="0" smtClean="0"/>
              <a:t> </a:t>
            </a:r>
            <a:r>
              <a:rPr kumimoji="1" lang="en-US" altLang="zh-CN" baseline="0" dirty="0" smtClean="0"/>
              <a:t>takes</a:t>
            </a:r>
            <a:r>
              <a:rPr kumimoji="1" lang="zh-CN" altLang="en-US" baseline="0" dirty="0" smtClean="0"/>
              <a:t> </a:t>
            </a:r>
            <a:r>
              <a:rPr kumimoji="1" lang="en-US" altLang="zh-CN" baseline="0" dirty="0" smtClean="0"/>
              <a:t>as</a:t>
            </a:r>
            <a:r>
              <a:rPr kumimoji="1" lang="zh-CN" altLang="en-US" baseline="0" dirty="0" smtClean="0"/>
              <a:t> </a:t>
            </a:r>
            <a:r>
              <a:rPr kumimoji="1" lang="en-US" altLang="zh-CN" baseline="0" dirty="0" smtClean="0"/>
              <a:t>input</a:t>
            </a:r>
            <a:r>
              <a:rPr kumimoji="1" lang="zh-CN" altLang="en-US" baseline="0" dirty="0" smtClean="0"/>
              <a:t> </a:t>
            </a:r>
            <a:r>
              <a:rPr kumimoji="1" lang="en-US" altLang="zh-CN" baseline="0" dirty="0" smtClean="0"/>
              <a:t>two</a:t>
            </a:r>
            <a:r>
              <a:rPr kumimoji="1" lang="zh-CN" altLang="en-US" baseline="0" dirty="0" smtClean="0"/>
              <a:t> </a:t>
            </a:r>
            <a:r>
              <a:rPr kumimoji="1" lang="en-US" altLang="zh-CN" baseline="0" dirty="0" smtClean="0"/>
              <a:t>vectors</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its</a:t>
            </a:r>
            <a:r>
              <a:rPr kumimoji="1" lang="zh-CN" altLang="en-US" baseline="0" dirty="0" smtClean="0"/>
              <a:t> </a:t>
            </a:r>
            <a:r>
              <a:rPr kumimoji="1" lang="en-US" altLang="zh-CN" baseline="0" dirty="0" smtClean="0"/>
              <a:t>children</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compute</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new</a:t>
            </a:r>
            <a:r>
              <a:rPr kumimoji="1" lang="zh-CN" altLang="en-US" baseline="0" dirty="0" smtClean="0"/>
              <a:t> </a:t>
            </a:r>
            <a:r>
              <a:rPr kumimoji="1" lang="en-US" altLang="zh-CN" baseline="0" dirty="0" smtClean="0"/>
              <a:t>vector</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represent</a:t>
            </a:r>
            <a:r>
              <a:rPr kumimoji="1" lang="zh-CN" altLang="en-US" baseline="0" dirty="0" smtClean="0"/>
              <a:t> </a:t>
            </a:r>
            <a:r>
              <a:rPr kumimoji="1" lang="en-US" altLang="zh-CN" baseline="0" dirty="0" smtClean="0"/>
              <a:t>this</a:t>
            </a:r>
            <a:r>
              <a:rPr kumimoji="1" lang="zh-CN" altLang="en-US" baseline="0" dirty="0" smtClean="0"/>
              <a:t> </a:t>
            </a:r>
            <a:r>
              <a:rPr kumimoji="1" lang="en-US" altLang="zh-CN" baseline="0" dirty="0" smtClean="0"/>
              <a:t>node.</a:t>
            </a:r>
            <a:r>
              <a:rPr kumimoji="1" lang="zh-CN" altLang="en-US" baseline="0" dirty="0" smtClean="0"/>
              <a:t> </a:t>
            </a:r>
            <a:r>
              <a:rPr kumimoji="1" lang="en-US" altLang="zh-CN" baseline="0" dirty="0" smtClean="0"/>
              <a:t>Then</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vector</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feed</a:t>
            </a:r>
            <a:r>
              <a:rPr kumimoji="1" lang="zh-CN" altLang="en-US" baseline="0" dirty="0" smtClean="0"/>
              <a:t> </a:t>
            </a:r>
            <a:r>
              <a:rPr kumimoji="1" lang="en-US" altLang="zh-CN" baseline="0" dirty="0" smtClean="0"/>
              <a:t>into</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classifier</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predict</a:t>
            </a:r>
            <a:r>
              <a:rPr kumimoji="1" lang="zh-CN" altLang="en-US" baseline="0" dirty="0" smtClean="0"/>
              <a:t> </a:t>
            </a:r>
            <a:r>
              <a:rPr kumimoji="1" lang="en-US" altLang="zh-CN" baseline="0" dirty="0" smtClean="0"/>
              <a:t>whether</a:t>
            </a:r>
            <a:r>
              <a:rPr kumimoji="1" lang="zh-CN" altLang="en-US" baseline="0" dirty="0" smtClean="0"/>
              <a:t> </a:t>
            </a:r>
            <a:r>
              <a:rPr kumimoji="1" lang="en-US" altLang="zh-CN" baseline="0" dirty="0" smtClean="0"/>
              <a:t>correct</a:t>
            </a:r>
            <a:r>
              <a:rPr kumimoji="1" lang="zh-CN" altLang="en-US" baseline="0" dirty="0" smtClean="0"/>
              <a:t> </a:t>
            </a:r>
            <a:r>
              <a:rPr kumimoji="1" lang="en-US" altLang="zh-CN" baseline="0" dirty="0" smtClean="0"/>
              <a:t>or</a:t>
            </a:r>
            <a:r>
              <a:rPr kumimoji="1" lang="zh-CN" altLang="en-US" baseline="0" dirty="0" smtClean="0"/>
              <a:t> </a:t>
            </a:r>
            <a:r>
              <a:rPr kumimoji="1" lang="en-US" altLang="zh-CN" baseline="0" dirty="0" smtClean="0"/>
              <a:t>not.</a:t>
            </a:r>
          </a:p>
          <a:p>
            <a:endParaRPr kumimoji="1" lang="en-US" altLang="zh-CN" baseline="0" dirty="0" smtClean="0"/>
          </a:p>
          <a:p>
            <a:r>
              <a:rPr kumimoji="1" lang="en-US" altLang="zh-CN" baseline="0" dirty="0" smtClean="0"/>
              <a:t>//</a:t>
            </a:r>
            <a:r>
              <a:rPr kumimoji="1" lang="zh-CN" altLang="en-US" baseline="0" dirty="0" smtClean="0"/>
              <a:t> </a:t>
            </a:r>
            <a:r>
              <a:rPr kumimoji="1" lang="en-US" altLang="zh-CN" baseline="0" dirty="0" smtClean="0"/>
              <a:t>If</a:t>
            </a:r>
            <a:r>
              <a:rPr kumimoji="1" lang="zh-CN" altLang="en-US" baseline="0" dirty="0" smtClean="0"/>
              <a:t> </a:t>
            </a:r>
            <a:r>
              <a:rPr kumimoji="1" lang="en-US" altLang="zh-CN" baseline="0" dirty="0" smtClean="0"/>
              <a:t>you</a:t>
            </a:r>
            <a:r>
              <a:rPr kumimoji="1" lang="zh-CN" altLang="en-US" baseline="0" dirty="0" smtClean="0"/>
              <a:t> </a:t>
            </a:r>
            <a:r>
              <a:rPr kumimoji="1" lang="en-US" altLang="zh-CN" baseline="0" dirty="0" smtClean="0"/>
              <a:t>don’t</a:t>
            </a:r>
            <a:r>
              <a:rPr kumimoji="1" lang="zh-CN" altLang="en-US" baseline="0" dirty="0" smtClean="0"/>
              <a:t> </a:t>
            </a:r>
            <a:r>
              <a:rPr kumimoji="1" lang="en-US" altLang="zh-CN" baseline="0" dirty="0" smtClean="0"/>
              <a:t>know</a:t>
            </a:r>
            <a:r>
              <a:rPr kumimoji="1" lang="zh-CN" altLang="en-US" baseline="0" dirty="0" smtClean="0"/>
              <a:t> </a:t>
            </a:r>
            <a:r>
              <a:rPr kumimoji="1" lang="en-US" altLang="zh-CN" baseline="0" dirty="0" smtClean="0"/>
              <a:t>LSTM</a:t>
            </a:r>
            <a:r>
              <a:rPr kumimoji="1" lang="zh-CN" altLang="en-US" baseline="0" dirty="0" smtClean="0"/>
              <a:t> </a:t>
            </a:r>
            <a:r>
              <a:rPr kumimoji="1" lang="en-US" altLang="zh-CN" baseline="0" dirty="0" smtClean="0"/>
              <a:t>or</a:t>
            </a:r>
            <a:r>
              <a:rPr kumimoji="1" lang="zh-CN" altLang="en-US" baseline="0" dirty="0" smtClean="0"/>
              <a:t> </a:t>
            </a:r>
            <a:r>
              <a:rPr kumimoji="1" lang="en-US" altLang="zh-CN" baseline="0" dirty="0" smtClean="0"/>
              <a:t>RNN,</a:t>
            </a:r>
            <a:r>
              <a:rPr kumimoji="1" lang="zh-CN" altLang="en-US" baseline="0" dirty="0" smtClean="0"/>
              <a:t> </a:t>
            </a:r>
            <a:r>
              <a:rPr kumimoji="1" lang="en-US" altLang="zh-CN" baseline="0" dirty="0" smtClean="0"/>
              <a:t>you</a:t>
            </a:r>
            <a:r>
              <a:rPr kumimoji="1" lang="zh-CN" altLang="en-US" baseline="0" dirty="0" smtClean="0"/>
              <a:t> </a:t>
            </a:r>
            <a:r>
              <a:rPr kumimoji="1" lang="en-US" altLang="zh-CN" baseline="0" dirty="0" smtClean="0"/>
              <a:t>can</a:t>
            </a:r>
            <a:r>
              <a:rPr kumimoji="1" lang="zh-CN" altLang="en-US" baseline="0" dirty="0" smtClean="0"/>
              <a:t> </a:t>
            </a:r>
            <a:r>
              <a:rPr kumimoji="1" lang="en-US" altLang="zh-CN" baseline="0" dirty="0" smtClean="0"/>
              <a:t>imagine</a:t>
            </a:r>
            <a:r>
              <a:rPr kumimoji="1" lang="zh-CN" altLang="en-US" baseline="0" dirty="0" smtClean="0"/>
              <a:t> </a:t>
            </a:r>
            <a:r>
              <a:rPr kumimoji="1" lang="en-US" altLang="zh-CN" baseline="0" dirty="0" smtClean="0"/>
              <a:t>that</a:t>
            </a:r>
            <a:r>
              <a:rPr kumimoji="1" lang="zh-CN" altLang="en-US" baseline="0" dirty="0" smtClean="0"/>
              <a:t> </a:t>
            </a:r>
            <a:r>
              <a:rPr kumimoji="1" lang="en-US" altLang="zh-CN" baseline="0" dirty="0" smtClean="0"/>
              <a:t>each</a:t>
            </a:r>
            <a:r>
              <a:rPr kumimoji="1" lang="zh-CN" altLang="en-US" baseline="0" dirty="0" smtClean="0"/>
              <a:t> </a:t>
            </a:r>
            <a:r>
              <a:rPr kumimoji="1" lang="en-US" altLang="zh-CN" baseline="0" dirty="0" smtClean="0"/>
              <a:t>node</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function</a:t>
            </a:r>
            <a:r>
              <a:rPr kumimoji="1" lang="zh-CN" altLang="en-US" baseline="0" dirty="0" smtClean="0"/>
              <a:t> </a:t>
            </a:r>
            <a:r>
              <a:rPr kumimoji="1" lang="en-US" altLang="zh-CN" baseline="0" dirty="0" smtClean="0"/>
              <a:t>that</a:t>
            </a:r>
            <a:r>
              <a:rPr kumimoji="1" lang="zh-CN" altLang="en-US" baseline="0" dirty="0" smtClean="0"/>
              <a:t> </a:t>
            </a:r>
            <a:r>
              <a:rPr kumimoji="1" lang="en-US" altLang="zh-CN" baseline="0" dirty="0" smtClean="0"/>
              <a:t>take</a:t>
            </a:r>
            <a:r>
              <a:rPr kumimoji="1" lang="zh-CN" altLang="en-US" baseline="0" dirty="0" smtClean="0"/>
              <a:t> </a:t>
            </a:r>
            <a:r>
              <a:rPr kumimoji="1" lang="en-US" altLang="zh-CN" baseline="0" dirty="0" smtClean="0"/>
              <a:t>two</a:t>
            </a:r>
            <a:r>
              <a:rPr kumimoji="1" lang="zh-CN" altLang="en-US" baseline="0" dirty="0" smtClean="0"/>
              <a:t> </a:t>
            </a:r>
            <a:r>
              <a:rPr kumimoji="1" lang="en-US" altLang="zh-CN" baseline="0" dirty="0" smtClean="0"/>
              <a:t>vectors</a:t>
            </a:r>
            <a:r>
              <a:rPr kumimoji="1" lang="zh-CN" altLang="en-US" baseline="0" dirty="0" smtClean="0"/>
              <a:t> </a:t>
            </a:r>
            <a:r>
              <a:rPr kumimoji="1" lang="en-US" altLang="zh-CN" baseline="0" dirty="0" smtClean="0"/>
              <a:t>as</a:t>
            </a:r>
            <a:r>
              <a:rPr kumimoji="1" lang="zh-CN" altLang="en-US" baseline="0" dirty="0" smtClean="0"/>
              <a:t> </a:t>
            </a:r>
            <a:r>
              <a:rPr kumimoji="1" lang="en-US" altLang="zh-CN" baseline="0" dirty="0" smtClean="0"/>
              <a:t>input,</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return</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new</a:t>
            </a:r>
            <a:r>
              <a:rPr kumimoji="1" lang="zh-CN" altLang="en-US" baseline="0" dirty="0" smtClean="0"/>
              <a:t> </a:t>
            </a:r>
            <a:r>
              <a:rPr kumimoji="1" lang="en-US" altLang="zh-CN" baseline="0" dirty="0" smtClean="0"/>
              <a:t>vector</a:t>
            </a:r>
            <a:r>
              <a:rPr kumimoji="1" lang="zh-CN" altLang="en-US" baseline="0" dirty="0" smtClean="0"/>
              <a:t> </a:t>
            </a:r>
            <a:r>
              <a:rPr kumimoji="1" lang="en-US" altLang="zh-CN" baseline="0" dirty="0" smtClean="0"/>
              <a:t>as</a:t>
            </a:r>
            <a:r>
              <a:rPr kumimoji="1" lang="zh-CN" altLang="en-US" baseline="0" dirty="0" smtClean="0"/>
              <a:t> </a:t>
            </a:r>
            <a:r>
              <a:rPr kumimoji="1" lang="en-US" altLang="zh-CN" baseline="0" dirty="0" smtClean="0"/>
              <a:t>output,</a:t>
            </a:r>
            <a:r>
              <a:rPr kumimoji="1" lang="zh-CN" altLang="en-US" baseline="0" dirty="0" smtClean="0"/>
              <a:t> </a:t>
            </a:r>
            <a:r>
              <a:rPr kumimoji="1" lang="en-US" altLang="zh-CN" baseline="0" dirty="0" smtClean="0"/>
              <a:t>that</a:t>
            </a:r>
            <a:r>
              <a:rPr kumimoji="1" lang="zh-CN" altLang="en-US" baseline="0" dirty="0" smtClean="0"/>
              <a:t> </a:t>
            </a:r>
            <a:r>
              <a:rPr kumimoji="1" lang="en-US" altLang="zh-CN" baseline="0" dirty="0" smtClean="0"/>
              <a:t>output</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representation</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node.</a:t>
            </a:r>
          </a:p>
          <a:p>
            <a:endParaRPr kumimoji="1" lang="en-US" altLang="zh-CN" baseline="0" dirty="0" smtClean="0"/>
          </a:p>
          <a:p>
            <a:r>
              <a:rPr kumimoji="1" lang="en-US" altLang="zh-CN" baseline="0" dirty="0" smtClean="0"/>
              <a:t>OK,</a:t>
            </a:r>
            <a:r>
              <a:rPr kumimoji="1" lang="zh-CN" altLang="en-US" baseline="0" dirty="0" smtClean="0"/>
              <a:t> </a:t>
            </a:r>
            <a:r>
              <a:rPr kumimoji="1" lang="en-US" altLang="zh-CN" baseline="0" dirty="0" smtClean="0"/>
              <a:t>in</a:t>
            </a:r>
            <a:r>
              <a:rPr kumimoji="1" lang="zh-CN" altLang="en-US" baseline="0" dirty="0" smtClean="0"/>
              <a:t> </a:t>
            </a:r>
            <a:r>
              <a:rPr kumimoji="1" lang="en-US" altLang="zh-CN" baseline="0" dirty="0" smtClean="0"/>
              <a:t>this</a:t>
            </a:r>
            <a:r>
              <a:rPr kumimoji="1" lang="zh-CN" altLang="en-US" baseline="0" dirty="0" smtClean="0"/>
              <a:t> </a:t>
            </a:r>
            <a:r>
              <a:rPr kumimoji="1" lang="en-US" altLang="zh-CN" baseline="0" dirty="0" smtClean="0"/>
              <a:t>part,</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formulize</a:t>
            </a:r>
            <a:r>
              <a:rPr kumimoji="1" lang="zh-CN" altLang="en-US" baseline="0" dirty="0" smtClean="0"/>
              <a:t> </a:t>
            </a:r>
            <a:r>
              <a:rPr kumimoji="1" lang="en-US" altLang="zh-CN" baseline="0" dirty="0" smtClean="0"/>
              <a:t>formula</a:t>
            </a:r>
            <a:r>
              <a:rPr kumimoji="1" lang="zh-CN" altLang="en-US" baseline="0" dirty="0" smtClean="0"/>
              <a:t> </a:t>
            </a:r>
            <a:r>
              <a:rPr kumimoji="1" lang="en-US" altLang="zh-CN" baseline="0" dirty="0" smtClean="0"/>
              <a:t>extraction</a:t>
            </a:r>
            <a:r>
              <a:rPr kumimoji="1" lang="zh-CN" altLang="en-US" baseline="0" dirty="0" smtClean="0"/>
              <a:t> </a:t>
            </a:r>
            <a:r>
              <a:rPr kumimoji="1" lang="en-US" altLang="zh-CN" baseline="0" dirty="0" smtClean="0"/>
              <a:t>as</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DAG</a:t>
            </a:r>
            <a:r>
              <a:rPr kumimoji="1" lang="zh-CN" altLang="en-US" baseline="0" dirty="0" smtClean="0"/>
              <a:t> </a:t>
            </a:r>
            <a:r>
              <a:rPr kumimoji="1" lang="en-US" altLang="zh-CN" baseline="0" dirty="0" smtClean="0"/>
              <a:t>structure</a:t>
            </a:r>
            <a:r>
              <a:rPr kumimoji="1" lang="zh-CN" altLang="en-US" baseline="0" dirty="0" smtClean="0"/>
              <a:t> </a:t>
            </a:r>
            <a:r>
              <a:rPr kumimoji="1" lang="en-US" altLang="zh-CN" baseline="0" dirty="0" smtClean="0"/>
              <a:t>extraction</a:t>
            </a:r>
            <a:r>
              <a:rPr kumimoji="1" lang="zh-CN" altLang="en-US" baseline="0" dirty="0" smtClean="0"/>
              <a:t> </a:t>
            </a:r>
            <a:r>
              <a:rPr kumimoji="1" lang="en-US" altLang="zh-CN" baseline="0" dirty="0" smtClean="0"/>
              <a:t>problem.</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come</a:t>
            </a:r>
            <a:r>
              <a:rPr kumimoji="1" lang="zh-CN" altLang="en-US" baseline="0" dirty="0" smtClean="0"/>
              <a:t> </a:t>
            </a:r>
            <a:r>
              <a:rPr kumimoji="1" lang="en-US" altLang="zh-CN" baseline="0" dirty="0" smtClean="0"/>
              <a:t>up</a:t>
            </a:r>
            <a:r>
              <a:rPr kumimoji="1" lang="zh-CN" altLang="en-US" baseline="0" dirty="0" smtClean="0"/>
              <a:t> </a:t>
            </a:r>
            <a:r>
              <a:rPr kumimoji="1" lang="en-US" altLang="zh-CN" baseline="0" dirty="0" smtClean="0"/>
              <a:t>with</a:t>
            </a:r>
            <a:r>
              <a:rPr kumimoji="1" lang="zh-CN" altLang="en-US" baseline="0" dirty="0" smtClean="0"/>
              <a:t> </a:t>
            </a:r>
            <a:r>
              <a:rPr kumimoji="1" lang="en-US" altLang="zh-CN" baseline="0" dirty="0" smtClean="0"/>
              <a:t>our</a:t>
            </a:r>
            <a:r>
              <a:rPr kumimoji="1" lang="zh-CN" altLang="en-US" baseline="0" dirty="0" smtClean="0"/>
              <a:t> </a:t>
            </a:r>
            <a:r>
              <a:rPr kumimoji="1" lang="en-US" altLang="zh-CN" baseline="0" dirty="0" smtClean="0"/>
              <a:t>approach</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solve</a:t>
            </a:r>
            <a:r>
              <a:rPr kumimoji="1" lang="zh-CN" altLang="en-US" baseline="0" dirty="0" smtClean="0"/>
              <a:t> </a:t>
            </a:r>
            <a:r>
              <a:rPr kumimoji="1" lang="en-US" altLang="zh-CN" baseline="0" dirty="0" smtClean="0"/>
              <a:t>it,</a:t>
            </a:r>
            <a:r>
              <a:rPr kumimoji="1" lang="zh-CN" altLang="en-US" baseline="0" dirty="0" smtClean="0"/>
              <a:t> </a:t>
            </a:r>
            <a:r>
              <a:rPr kumimoji="1" lang="en-US" altLang="zh-CN" baseline="0" dirty="0" smtClean="0"/>
              <a:t>in</a:t>
            </a:r>
            <a:r>
              <a:rPr kumimoji="1" lang="zh-CN" altLang="en-US" baseline="0" dirty="0" smtClean="0"/>
              <a:t> </a:t>
            </a:r>
            <a:r>
              <a:rPr kumimoji="1" lang="en-US" altLang="zh-CN" baseline="0" dirty="0" smtClean="0"/>
              <a:t>an</a:t>
            </a:r>
            <a:r>
              <a:rPr kumimoji="1" lang="zh-CN" altLang="en-US" baseline="0" dirty="0" smtClean="0"/>
              <a:t> </a:t>
            </a:r>
            <a:r>
              <a:rPr kumimoji="1" lang="en-US" altLang="zh-CN" baseline="0" dirty="0" smtClean="0"/>
              <a:t>interactive</a:t>
            </a:r>
            <a:r>
              <a:rPr kumimoji="1" lang="zh-CN" altLang="en-US" baseline="0" dirty="0" smtClean="0"/>
              <a:t> </a:t>
            </a:r>
            <a:r>
              <a:rPr kumimoji="1" lang="en-US" altLang="zh-CN" baseline="0" dirty="0" smtClean="0"/>
              <a:t>way.</a:t>
            </a:r>
          </a:p>
          <a:p>
            <a:endParaRPr kumimoji="1" lang="en-US" altLang="zh-CN" baseline="0" dirty="0" smtClean="0"/>
          </a:p>
        </p:txBody>
      </p:sp>
      <p:sp>
        <p:nvSpPr>
          <p:cNvPr id="1048585" name="幻灯片编号占位符 3"/>
          <p:cNvSpPr>
            <a:spLocks noGrp="1"/>
          </p:cNvSpPr>
          <p:nvPr>
            <p:ph type="sldNum" sz="quarter" idx="10"/>
          </p:nvPr>
        </p:nvSpPr>
        <p:spPr/>
        <p:txBody>
          <a:bodyPr/>
          <a:lstStyle/>
          <a:p>
            <a:fld id="{7465DBDB-A726-4F18-B575-32BFBF1CD059}"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3" name="幻灯片图像占位符 1"/>
          <p:cNvSpPr>
            <a:spLocks noGrp="1" noRot="1" noChangeAspect="1"/>
          </p:cNvSpPr>
          <p:nvPr>
            <p:ph type="sldImg"/>
          </p:nvPr>
        </p:nvSpPr>
        <p:spPr>
          <a:xfrm>
            <a:off x="1371600" y="1143000"/>
            <a:ext cx="4114800" cy="3086100"/>
          </a:xfrm>
        </p:spPr>
      </p:sp>
      <p:sp>
        <p:nvSpPr>
          <p:cNvPr id="1048594" name="备注占位符 2"/>
          <p:cNvSpPr>
            <a:spLocks noGrp="1"/>
          </p:cNvSpPr>
          <p:nvPr>
            <p:ph type="body" idx="1"/>
          </p:nvPr>
        </p:nvSpPr>
        <p:spPr/>
        <p:txBody>
          <a:bodyPr/>
          <a:lstStyle/>
          <a:p>
            <a:r>
              <a:rPr kumimoji="1" lang="en-US" altLang="zh-CN" dirty="0" smtClean="0"/>
              <a:t>Now</a:t>
            </a:r>
            <a:r>
              <a:rPr kumimoji="1" lang="zh-CN" altLang="en-US" dirty="0" smtClean="0"/>
              <a:t> </a:t>
            </a:r>
            <a:r>
              <a:rPr kumimoji="1" lang="en-US" altLang="zh-CN" dirty="0" smtClean="0"/>
              <a:t>let’s</a:t>
            </a:r>
            <a:r>
              <a:rPr kumimoji="1" lang="zh-CN" altLang="en-US" dirty="0" smtClean="0"/>
              <a:t> </a:t>
            </a:r>
            <a:r>
              <a:rPr kumimoji="1" lang="en-US" altLang="zh-CN" dirty="0" smtClean="0"/>
              <a:t>evaluate</a:t>
            </a:r>
            <a:r>
              <a:rPr kumimoji="1" lang="zh-CN" altLang="en-US" baseline="0" dirty="0" smtClean="0"/>
              <a:t> </a:t>
            </a:r>
            <a:r>
              <a:rPr kumimoji="1" lang="en-US" altLang="zh-CN" baseline="0" dirty="0" smtClean="0"/>
              <a:t>our</a:t>
            </a:r>
            <a:r>
              <a:rPr kumimoji="1" lang="zh-CN" altLang="en-US" baseline="0" dirty="0" smtClean="0"/>
              <a:t> </a:t>
            </a:r>
            <a:r>
              <a:rPr kumimoji="1" lang="en-US" altLang="zh-CN" baseline="0" dirty="0" smtClean="0"/>
              <a:t>solution</a:t>
            </a:r>
            <a:r>
              <a:rPr kumimoji="1" lang="zh-CN" altLang="en-US" baseline="0" dirty="0" smtClean="0"/>
              <a:t> </a:t>
            </a:r>
            <a:r>
              <a:rPr kumimoji="1" lang="en-US" altLang="zh-CN" baseline="0" dirty="0" smtClean="0"/>
              <a:t>by</a:t>
            </a:r>
            <a:r>
              <a:rPr kumimoji="1" lang="zh-CN" altLang="en-US" baseline="0" dirty="0" smtClean="0"/>
              <a:t> </a:t>
            </a:r>
            <a:r>
              <a:rPr kumimoji="1" lang="en-US" altLang="zh-CN" baseline="0" dirty="0" smtClean="0"/>
              <a:t>experiment.</a:t>
            </a:r>
            <a:endParaRPr kumimoji="1" lang="zh-CN" altLang="en-US" dirty="0"/>
          </a:p>
        </p:txBody>
      </p:sp>
      <p:sp>
        <p:nvSpPr>
          <p:cNvPr id="1048595" name="幻灯片编号占位符 3"/>
          <p:cNvSpPr>
            <a:spLocks noGrp="1"/>
          </p:cNvSpPr>
          <p:nvPr>
            <p:ph type="sldNum" sz="quarter" idx="10"/>
          </p:nvPr>
        </p:nvSpPr>
        <p:spPr/>
        <p:txBody>
          <a:bodyPr/>
          <a:lstStyle/>
          <a:p>
            <a:fld id="{7465DBDB-A726-4F18-B575-32BFBF1CD059}"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3" name="幻灯片图像占位符 1"/>
          <p:cNvSpPr>
            <a:spLocks noGrp="1" noRot="1" noChangeAspect="1"/>
          </p:cNvSpPr>
          <p:nvPr>
            <p:ph type="sldImg"/>
          </p:nvPr>
        </p:nvSpPr>
        <p:spPr>
          <a:xfrm>
            <a:off x="1371600" y="1143000"/>
            <a:ext cx="4114800" cy="3086100"/>
          </a:xfrm>
        </p:spPr>
      </p:sp>
      <p:sp>
        <p:nvSpPr>
          <p:cNvPr id="1048604" name="备注占位符 2"/>
          <p:cNvSpPr>
            <a:spLocks noGrp="1"/>
          </p:cNvSpPr>
          <p:nvPr>
            <p:ph type="body" idx="1"/>
          </p:nvPr>
        </p:nvSpPr>
        <p:spPr/>
        <p:txBody>
          <a:bodyPr/>
          <a:lstStyle/>
          <a:p>
            <a:r>
              <a:rPr kumimoji="1" lang="en-US" altLang="zh-CN" baseline="0" dirty="0" smtClean="0"/>
              <a:t>We</a:t>
            </a:r>
            <a:r>
              <a:rPr kumimoji="1" lang="zh-CN" altLang="en-US" baseline="0" dirty="0" smtClean="0"/>
              <a:t> </a:t>
            </a:r>
            <a:r>
              <a:rPr kumimoji="1" lang="en-US" altLang="zh-CN" baseline="0" dirty="0" smtClean="0"/>
              <a:t>have</a:t>
            </a:r>
            <a:r>
              <a:rPr kumimoji="1" lang="zh-CN" altLang="en-US" baseline="0" dirty="0" smtClean="0"/>
              <a:t> </a:t>
            </a:r>
            <a:r>
              <a:rPr kumimoji="1" lang="en-US" altLang="zh-CN" baseline="0" dirty="0" smtClean="0"/>
              <a:t>tens</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thousands</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sentences</a:t>
            </a:r>
            <a:r>
              <a:rPr kumimoji="1" lang="zh-CN" altLang="en-US" baseline="0" dirty="0" smtClean="0"/>
              <a:t> </a:t>
            </a:r>
            <a:r>
              <a:rPr kumimoji="1" lang="en-US" altLang="zh-CN" baseline="0" dirty="0" smtClean="0"/>
              <a:t>with</a:t>
            </a:r>
            <a:r>
              <a:rPr kumimoji="1" lang="zh-CN" altLang="en-US" baseline="0" dirty="0" smtClean="0"/>
              <a:t> </a:t>
            </a:r>
            <a:r>
              <a:rPr kumimoji="1" lang="en-US" altLang="zh-CN" baseline="0" dirty="0" smtClean="0"/>
              <a:t>their</a:t>
            </a:r>
            <a:r>
              <a:rPr kumimoji="1" lang="zh-CN" altLang="en-US" baseline="0" dirty="0" smtClean="0"/>
              <a:t> </a:t>
            </a:r>
            <a:r>
              <a:rPr kumimoji="1" lang="en-US" altLang="zh-CN" baseline="0" dirty="0" smtClean="0"/>
              <a:t>formulas</a:t>
            </a:r>
            <a:r>
              <a:rPr kumimoji="1" lang="zh-CN" altLang="en-US" baseline="0" dirty="0" smtClean="0"/>
              <a:t> </a:t>
            </a:r>
            <a:r>
              <a:rPr kumimoji="1" lang="en-US" altLang="zh-CN" baseline="0" dirty="0" smtClean="0"/>
              <a:t>manually</a:t>
            </a:r>
            <a:r>
              <a:rPr kumimoji="1" lang="zh-CN" altLang="en-US" baseline="0" dirty="0" smtClean="0"/>
              <a:t> </a:t>
            </a:r>
            <a:r>
              <a:rPr kumimoji="1" lang="en-US" altLang="zh-CN" baseline="0" dirty="0" smtClean="0"/>
              <a:t>labelled.  ##</a:t>
            </a:r>
          </a:p>
          <a:p>
            <a:r>
              <a:rPr kumimoji="1" lang="en-US" altLang="zh-CN" baseline="0" dirty="0" smtClean="0"/>
              <a:t>//</a:t>
            </a:r>
            <a:r>
              <a:rPr kumimoji="1" lang="zh-CN" altLang="en-US" baseline="0" dirty="0" smtClean="0"/>
              <a:t> </a:t>
            </a:r>
            <a:r>
              <a:rPr kumimoji="1" lang="en-US" altLang="zh-CN" baseline="0" dirty="0" smtClean="0"/>
              <a:t>Figure</a:t>
            </a:r>
            <a:r>
              <a:rPr kumimoji="1" lang="zh-CN" altLang="en-US" baseline="0" dirty="0" smtClean="0"/>
              <a:t> </a:t>
            </a:r>
            <a:r>
              <a:rPr kumimoji="1" lang="en-US" altLang="zh-CN" baseline="0" dirty="0" smtClean="0"/>
              <a:t>a)</a:t>
            </a:r>
            <a:r>
              <a:rPr kumimoji="1" lang="en-US" altLang="zh-CN" dirty="0" smtClean="0"/>
              <a:t>And</a:t>
            </a:r>
            <a:r>
              <a:rPr kumimoji="1" lang="zh-CN" altLang="en-US" baseline="0" dirty="0" smtClean="0"/>
              <a:t> </a:t>
            </a:r>
            <a:r>
              <a:rPr kumimoji="1" lang="en-US" altLang="zh-CN" dirty="0" smtClean="0"/>
              <a:t>b)</a:t>
            </a:r>
            <a:r>
              <a:rPr kumimoji="1" lang="zh-CN" altLang="en-US" dirty="0" smtClean="0"/>
              <a:t> </a:t>
            </a:r>
            <a:r>
              <a:rPr kumimoji="1" lang="en-US" altLang="zh-CN" dirty="0" smtClean="0"/>
              <a:t>are</a:t>
            </a:r>
            <a:r>
              <a:rPr kumimoji="1" lang="zh-CN" altLang="en-US" dirty="0" smtClean="0"/>
              <a:t> </a:t>
            </a:r>
            <a:r>
              <a:rPr kumimoji="1" lang="en-US" altLang="zh-CN" dirty="0" smtClean="0"/>
              <a:t>the</a:t>
            </a:r>
            <a:r>
              <a:rPr kumimoji="1" lang="zh-CN" altLang="en-US" dirty="0" smtClean="0"/>
              <a:t> </a:t>
            </a:r>
            <a:r>
              <a:rPr kumimoji="1" lang="en-US" altLang="zh-CN" dirty="0" smtClean="0"/>
              <a:t>distribution</a:t>
            </a:r>
            <a:r>
              <a:rPr kumimoji="1" lang="zh-CN" altLang="en-US" dirty="0" smtClean="0"/>
              <a:t> </a:t>
            </a:r>
            <a:r>
              <a:rPr kumimoji="1" lang="en-US" altLang="zh-CN" dirty="0" smtClean="0"/>
              <a:t>of</a:t>
            </a:r>
            <a:r>
              <a:rPr kumimoji="1" lang="zh-CN" altLang="en-US" dirty="0" smtClean="0"/>
              <a:t> </a:t>
            </a:r>
            <a:r>
              <a:rPr kumimoji="1" lang="en-US" altLang="zh-CN" dirty="0" smtClean="0"/>
              <a:t>sentences</a:t>
            </a:r>
            <a:r>
              <a:rPr kumimoji="1" lang="zh-CN" altLang="en-US" dirty="0" smtClean="0"/>
              <a:t> </a:t>
            </a:r>
            <a:r>
              <a:rPr kumimoji="1" lang="en-US" altLang="zh-CN" dirty="0" smtClean="0"/>
              <a:t>versus</a:t>
            </a:r>
            <a:r>
              <a:rPr kumimoji="1" lang="zh-CN" altLang="en-US" dirty="0" smtClean="0"/>
              <a:t> </a:t>
            </a:r>
            <a:r>
              <a:rPr kumimoji="1" lang="en-US" altLang="zh-CN" dirty="0" smtClean="0"/>
              <a:t>the</a:t>
            </a:r>
            <a:r>
              <a:rPr kumimoji="1" lang="zh-CN" altLang="en-US" dirty="0" smtClean="0"/>
              <a:t> </a:t>
            </a:r>
            <a:r>
              <a:rPr kumimoji="1" lang="en-US" altLang="zh-CN" dirty="0" smtClean="0"/>
              <a:t>number</a:t>
            </a:r>
            <a:r>
              <a:rPr kumimoji="1" lang="zh-CN" altLang="en-US" dirty="0" smtClean="0"/>
              <a:t> </a:t>
            </a:r>
            <a:r>
              <a:rPr kumimoji="1" lang="en-US" altLang="zh-CN" dirty="0" smtClean="0"/>
              <a:t>of</a:t>
            </a:r>
            <a:r>
              <a:rPr kumimoji="1" lang="zh-CN" altLang="en-US" dirty="0" smtClean="0"/>
              <a:t> </a:t>
            </a:r>
            <a:r>
              <a:rPr kumimoji="1" lang="en-US" altLang="zh-CN" dirty="0" smtClean="0"/>
              <a:t>words</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number</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relations</a:t>
            </a:r>
            <a:r>
              <a:rPr kumimoji="1" lang="zh-CN" altLang="en-US" baseline="0" dirty="0" smtClean="0"/>
              <a:t> </a:t>
            </a:r>
            <a:r>
              <a:rPr kumimoji="1" lang="en-US" altLang="zh-CN" baseline="0" dirty="0" smtClean="0"/>
              <a:t>in</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sentence. </a:t>
            </a:r>
          </a:p>
          <a:p>
            <a:endParaRPr kumimoji="1" lang="en-US" altLang="zh-CN" baseline="0" dirty="0" smtClean="0"/>
          </a:p>
          <a:p>
            <a:r>
              <a:rPr kumimoji="1" lang="en-US" altLang="zh-CN" baseline="0" dirty="0" smtClean="0"/>
              <a:t>From</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distribution</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sentences,</a:t>
            </a:r>
            <a:r>
              <a:rPr kumimoji="1" lang="zh-CN" altLang="en-US" baseline="0" dirty="0" smtClean="0"/>
              <a:t> </a:t>
            </a:r>
            <a:r>
              <a:rPr kumimoji="1" lang="en-US" altLang="zh-CN" baseline="0" dirty="0" smtClean="0"/>
              <a:t>we can see</a:t>
            </a:r>
            <a:r>
              <a:rPr kumimoji="1" lang="zh-CN" altLang="en-US" baseline="0" dirty="0" smtClean="0"/>
              <a:t> </a:t>
            </a:r>
            <a:r>
              <a:rPr kumimoji="1" lang="en-US" altLang="zh-CN" baseline="0" dirty="0" smtClean="0"/>
              <a:t>that</a:t>
            </a:r>
            <a:r>
              <a:rPr kumimoji="1" lang="zh-CN" altLang="en-US" baseline="0" dirty="0" smtClean="0"/>
              <a:t> </a:t>
            </a:r>
            <a:r>
              <a:rPr kumimoji="1" lang="en-US" altLang="zh-CN" baseline="0" dirty="0" smtClean="0"/>
              <a:t>sentence</a:t>
            </a:r>
            <a:r>
              <a:rPr kumimoji="1" lang="zh-CN" altLang="en-US" baseline="0" dirty="0" smtClean="0"/>
              <a:t> </a:t>
            </a:r>
            <a:r>
              <a:rPr kumimoji="1" lang="en-US" altLang="zh-CN" baseline="0" dirty="0" smtClean="0"/>
              <a:t>can</a:t>
            </a:r>
            <a:r>
              <a:rPr kumimoji="1" lang="zh-CN" altLang="en-US" baseline="0" dirty="0" smtClean="0"/>
              <a:t> </a:t>
            </a:r>
            <a:r>
              <a:rPr kumimoji="1" lang="en-US" altLang="zh-CN" baseline="0" dirty="0" smtClean="0"/>
              <a:t>be</a:t>
            </a:r>
            <a:r>
              <a:rPr kumimoji="1" lang="zh-CN" altLang="en-US" baseline="0" dirty="0" smtClean="0"/>
              <a:t> </a:t>
            </a:r>
            <a:r>
              <a:rPr kumimoji="1" lang="en-US" altLang="zh-CN" baseline="0" dirty="0" smtClean="0"/>
              <a:t>very</a:t>
            </a:r>
            <a:r>
              <a:rPr kumimoji="1" lang="zh-CN" altLang="en-US" baseline="0" dirty="0" smtClean="0"/>
              <a:t> </a:t>
            </a:r>
            <a:r>
              <a:rPr kumimoji="1" lang="en-US" altLang="zh-CN" baseline="0" dirty="0" smtClean="0"/>
              <a:t>long,</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contain</a:t>
            </a:r>
            <a:r>
              <a:rPr kumimoji="1" lang="zh-CN" altLang="en-US" baseline="0" dirty="0" smtClean="0"/>
              <a:t> </a:t>
            </a:r>
            <a:r>
              <a:rPr kumimoji="1" lang="en-US" altLang="zh-CN" baseline="0" dirty="0" smtClean="0"/>
              <a:t>more</a:t>
            </a:r>
            <a:r>
              <a:rPr kumimoji="1" lang="zh-CN" altLang="en-US" baseline="0" dirty="0" smtClean="0"/>
              <a:t> </a:t>
            </a:r>
            <a:r>
              <a:rPr kumimoji="1" lang="en-US" altLang="zh-CN" baseline="0" dirty="0" smtClean="0"/>
              <a:t>than</a:t>
            </a:r>
            <a:r>
              <a:rPr kumimoji="1" lang="zh-CN" altLang="en-US" baseline="0" dirty="0" smtClean="0"/>
              <a:t> </a:t>
            </a:r>
            <a:r>
              <a:rPr kumimoji="1" lang="en-US" altLang="zh-CN" baseline="0" dirty="0" smtClean="0"/>
              <a:t>50</a:t>
            </a:r>
            <a:r>
              <a:rPr kumimoji="1" lang="zh-CN" altLang="en-US" baseline="0" dirty="0" smtClean="0"/>
              <a:t> </a:t>
            </a:r>
            <a:r>
              <a:rPr kumimoji="1" lang="en-US" altLang="zh-CN" baseline="0" dirty="0" smtClean="0"/>
              <a:t>relations.</a:t>
            </a:r>
            <a:r>
              <a:rPr kumimoji="1" lang="zh-CN" altLang="en-US" baseline="0" dirty="0" smtClean="0"/>
              <a:t> </a:t>
            </a:r>
            <a:endParaRPr kumimoji="1" lang="en-US" altLang="zh-CN" baseline="0" dirty="0" smtClean="0"/>
          </a:p>
          <a:p>
            <a:r>
              <a:rPr kumimoji="1" lang="en-US" altLang="zh-CN" baseline="0" dirty="0" smtClean="0"/>
              <a:t>So the</a:t>
            </a:r>
            <a:r>
              <a:rPr kumimoji="1" lang="zh-CN" altLang="en-US" baseline="0" dirty="0" smtClean="0"/>
              <a:t> </a:t>
            </a:r>
            <a:r>
              <a:rPr kumimoji="1" lang="en-US" altLang="zh-CN" baseline="0" dirty="0" smtClean="0"/>
              <a:t>problem</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non-trivial.</a:t>
            </a:r>
            <a:r>
              <a:rPr kumimoji="1" lang="zh-CN" altLang="en-US" baseline="0" dirty="0" smtClean="0"/>
              <a:t> </a:t>
            </a:r>
            <a:endParaRPr kumimoji="1" lang="en-US" altLang="zh-CN" baseline="0" dirty="0" smtClean="0"/>
          </a:p>
          <a:p>
            <a:endParaRPr kumimoji="1" lang="en-US" altLang="zh-CN" baseline="0" dirty="0" smtClean="0"/>
          </a:p>
          <a:p>
            <a:r>
              <a:rPr kumimoji="1" lang="en-US" altLang="zh-CN" baseline="0" dirty="0" smtClean="0"/>
              <a:t>##</a:t>
            </a:r>
          </a:p>
          <a:p>
            <a:r>
              <a:rPr kumimoji="1" lang="en-US" altLang="zh-CN" baseline="0" dirty="0" smtClean="0"/>
              <a:t>But</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result</a:t>
            </a:r>
            <a:r>
              <a:rPr kumimoji="1" lang="zh-CN" altLang="en-US" baseline="0" dirty="0" smtClean="0"/>
              <a:t> </a:t>
            </a:r>
            <a:r>
              <a:rPr kumimoji="1" lang="en-US" altLang="zh-CN" baseline="0" dirty="0" smtClean="0"/>
              <a:t>is promising.</a:t>
            </a:r>
            <a:r>
              <a:rPr kumimoji="1" lang="zh-CN" altLang="en-US" baseline="0" dirty="0" smtClean="0"/>
              <a:t> </a:t>
            </a:r>
            <a:endParaRPr kumimoji="1" lang="en-US" altLang="zh-CN" baseline="0" dirty="0" smtClean="0"/>
          </a:p>
          <a:p>
            <a:r>
              <a:rPr kumimoji="1" lang="en-US" altLang="zh-CN" baseline="0" dirty="0" smtClean="0"/>
              <a:t>//</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F1</a:t>
            </a:r>
            <a:r>
              <a:rPr kumimoji="1" lang="zh-CN" altLang="en-US" baseline="0" dirty="0" smtClean="0"/>
              <a:t> </a:t>
            </a:r>
            <a:r>
              <a:rPr kumimoji="1" lang="en-US" altLang="zh-CN" baseline="0" dirty="0" smtClean="0"/>
              <a:t>score</a:t>
            </a:r>
            <a:r>
              <a:rPr kumimoji="1" lang="zh-CN" altLang="en-US" baseline="0" dirty="0" smtClean="0"/>
              <a:t> </a:t>
            </a:r>
            <a:r>
              <a:rPr kumimoji="1" lang="en-US" altLang="zh-CN" baseline="0" dirty="0" smtClean="0"/>
              <a:t>at</a:t>
            </a:r>
            <a:r>
              <a:rPr kumimoji="1" lang="zh-CN" altLang="en-US" baseline="0" dirty="0" smtClean="0"/>
              <a:t> </a:t>
            </a:r>
            <a:r>
              <a:rPr kumimoji="1" lang="en-US" altLang="zh-CN" baseline="0" dirty="0" smtClean="0"/>
              <a:t>relation</a:t>
            </a:r>
            <a:r>
              <a:rPr kumimoji="1" lang="zh-CN" altLang="en-US" baseline="0" dirty="0" smtClean="0"/>
              <a:t> </a:t>
            </a:r>
            <a:r>
              <a:rPr kumimoji="1" lang="en-US" altLang="zh-CN" baseline="0" dirty="0" smtClean="0"/>
              <a:t>level</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98,</a:t>
            </a:r>
            <a:r>
              <a:rPr kumimoji="1" lang="zh-CN" altLang="en-US" baseline="0" dirty="0" smtClean="0"/>
              <a:t> </a:t>
            </a:r>
            <a:r>
              <a:rPr kumimoji="1" lang="en-US" altLang="zh-CN" baseline="0" dirty="0" smtClean="0"/>
              <a:t>at</a:t>
            </a:r>
            <a:r>
              <a:rPr kumimoji="1" lang="zh-CN" altLang="en-US" baseline="0" dirty="0" smtClean="0"/>
              <a:t> </a:t>
            </a:r>
            <a:r>
              <a:rPr kumimoji="1" lang="en-US" altLang="zh-CN" baseline="0" dirty="0" smtClean="0"/>
              <a:t>formula</a:t>
            </a:r>
            <a:r>
              <a:rPr kumimoji="1" lang="zh-CN" altLang="en-US" baseline="0" dirty="0" smtClean="0"/>
              <a:t> </a:t>
            </a:r>
            <a:r>
              <a:rPr kumimoji="1" lang="en-US" altLang="zh-CN" baseline="0" dirty="0" smtClean="0"/>
              <a:t>level</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more</a:t>
            </a:r>
            <a:r>
              <a:rPr kumimoji="1" lang="zh-CN" altLang="en-US" baseline="0" dirty="0" smtClean="0"/>
              <a:t> </a:t>
            </a:r>
            <a:r>
              <a:rPr kumimoji="1" lang="en-US" altLang="zh-CN" baseline="0" dirty="0" smtClean="0"/>
              <a:t>than</a:t>
            </a:r>
            <a:r>
              <a:rPr kumimoji="1" lang="zh-CN" altLang="en-US" baseline="0" dirty="0" smtClean="0"/>
              <a:t> </a:t>
            </a:r>
            <a:r>
              <a:rPr kumimoji="1" lang="en-US" altLang="zh-CN" baseline="0" dirty="0" smtClean="0"/>
              <a:t>96.</a:t>
            </a:r>
            <a:r>
              <a:rPr kumimoji="1" lang="zh-CN" altLang="en-US" baseline="0" dirty="0" smtClean="0"/>
              <a:t> </a:t>
            </a:r>
            <a:endParaRPr kumimoji="1" lang="en-US" altLang="zh-CN" baseline="0" dirty="0" smtClean="0"/>
          </a:p>
          <a:p>
            <a:r>
              <a:rPr kumimoji="1" lang="en-US" altLang="zh-CN" baseline="0" dirty="0" smtClean="0"/>
              <a:t>//Relation</a:t>
            </a:r>
            <a:r>
              <a:rPr kumimoji="1" lang="zh-CN" altLang="en-US" baseline="0" dirty="0" smtClean="0"/>
              <a:t> </a:t>
            </a:r>
            <a:r>
              <a:rPr kumimoji="1" lang="en-US" altLang="zh-CN" baseline="0" dirty="0" smtClean="0"/>
              <a:t>level</a:t>
            </a:r>
            <a:r>
              <a:rPr kumimoji="1" lang="zh-CN" altLang="en-US" baseline="0" dirty="0" smtClean="0"/>
              <a:t> </a:t>
            </a:r>
            <a:r>
              <a:rPr kumimoji="1" lang="en-US" altLang="zh-CN" baseline="0" dirty="0" smtClean="0"/>
              <a:t>means</a:t>
            </a:r>
            <a:r>
              <a:rPr kumimoji="1" lang="zh-CN" altLang="en-US" baseline="0" dirty="0" smtClean="0"/>
              <a:t> </a:t>
            </a:r>
            <a:r>
              <a:rPr kumimoji="1" lang="en-US" altLang="zh-CN" baseline="0" dirty="0" smtClean="0"/>
              <a:t>each</a:t>
            </a:r>
            <a:r>
              <a:rPr kumimoji="1" lang="zh-CN" altLang="en-US" baseline="0" dirty="0" smtClean="0"/>
              <a:t> </a:t>
            </a:r>
            <a:r>
              <a:rPr kumimoji="1" lang="en-US" altLang="zh-CN" baseline="0" dirty="0" smtClean="0"/>
              <a:t>node</a:t>
            </a:r>
            <a:r>
              <a:rPr kumimoji="1" lang="zh-CN" altLang="en-US" baseline="0" dirty="0" smtClean="0"/>
              <a:t> </a:t>
            </a:r>
            <a:r>
              <a:rPr kumimoji="1" lang="en-US" altLang="zh-CN" baseline="0" dirty="0" smtClean="0"/>
              <a:t>in</a:t>
            </a:r>
            <a:r>
              <a:rPr kumimoji="1" lang="zh-CN" altLang="en-US" baseline="0" dirty="0" smtClean="0"/>
              <a:t> </a:t>
            </a:r>
            <a:r>
              <a:rPr kumimoji="1" lang="en-US" altLang="zh-CN" baseline="0" dirty="0" smtClean="0"/>
              <a:t>DAG</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sample,</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do</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binary</a:t>
            </a:r>
            <a:r>
              <a:rPr kumimoji="1" lang="zh-CN" altLang="en-US" baseline="0" dirty="0" smtClean="0"/>
              <a:t> </a:t>
            </a:r>
            <a:r>
              <a:rPr kumimoji="1" lang="en-US" altLang="zh-CN" baseline="0" dirty="0" smtClean="0"/>
              <a:t>classification,</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measure</a:t>
            </a:r>
            <a:r>
              <a:rPr kumimoji="1" lang="zh-CN" altLang="en-US" baseline="0" dirty="0" smtClean="0"/>
              <a:t> </a:t>
            </a:r>
            <a:r>
              <a:rPr kumimoji="1" lang="en-US" altLang="zh-CN" baseline="0" dirty="0" smtClean="0"/>
              <a:t>F</a:t>
            </a:r>
            <a:r>
              <a:rPr kumimoji="1" lang="zh-CN" altLang="en-US" baseline="0" dirty="0" smtClean="0"/>
              <a:t> </a:t>
            </a:r>
            <a:r>
              <a:rPr kumimoji="1" lang="en-US" altLang="zh-CN" baseline="0" dirty="0" smtClean="0"/>
              <a:t>1</a:t>
            </a:r>
            <a:r>
              <a:rPr kumimoji="1" lang="zh-CN" altLang="en-US" baseline="0" dirty="0" smtClean="0"/>
              <a:t> </a:t>
            </a:r>
            <a:r>
              <a:rPr kumimoji="1" lang="en-US" altLang="zh-CN" baseline="0" dirty="0" smtClean="0"/>
              <a:t>score.</a:t>
            </a:r>
            <a:r>
              <a:rPr kumimoji="1" lang="zh-CN" altLang="en-US" baseline="0" dirty="0" smtClean="0"/>
              <a:t> </a:t>
            </a:r>
            <a:r>
              <a:rPr kumimoji="1" lang="en-US" altLang="zh-CN" baseline="0" dirty="0" smtClean="0"/>
              <a:t>Formula</a:t>
            </a:r>
            <a:r>
              <a:rPr kumimoji="1" lang="zh-CN" altLang="en-US" baseline="0" dirty="0" smtClean="0"/>
              <a:t> </a:t>
            </a:r>
            <a:r>
              <a:rPr kumimoji="1" lang="en-US" altLang="zh-CN" baseline="0" dirty="0" smtClean="0"/>
              <a:t>level</a:t>
            </a:r>
            <a:r>
              <a:rPr kumimoji="1" lang="zh-CN" altLang="en-US" baseline="0" dirty="0" smtClean="0"/>
              <a:t> </a:t>
            </a:r>
            <a:r>
              <a:rPr kumimoji="1" lang="en-US" altLang="zh-CN" baseline="0" dirty="0" smtClean="0"/>
              <a:t>means</a:t>
            </a:r>
            <a:r>
              <a:rPr kumimoji="1" lang="zh-CN" altLang="en-US" baseline="0" dirty="0" smtClean="0"/>
              <a:t> </a:t>
            </a:r>
            <a:r>
              <a:rPr kumimoji="1" lang="en-US" altLang="zh-CN" baseline="0" dirty="0" smtClean="0"/>
              <a:t>each</a:t>
            </a:r>
            <a:r>
              <a:rPr kumimoji="1" lang="zh-CN" altLang="en-US" baseline="0" dirty="0" smtClean="0"/>
              <a:t> </a:t>
            </a:r>
            <a:r>
              <a:rPr kumimoji="1" lang="en-US" altLang="zh-CN" baseline="0" dirty="0" smtClean="0"/>
              <a:t>root</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DAG</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sample,</a:t>
            </a:r>
            <a:r>
              <a:rPr kumimoji="1" lang="zh-CN" altLang="en-US" baseline="0" dirty="0" smtClean="0"/>
              <a:t> </a:t>
            </a:r>
            <a:r>
              <a:rPr kumimoji="1" lang="en-US" altLang="zh-CN" baseline="0" dirty="0" smtClean="0"/>
              <a:t>only</a:t>
            </a:r>
            <a:r>
              <a:rPr kumimoji="1" lang="zh-CN" altLang="en-US" baseline="0" dirty="0" smtClean="0"/>
              <a:t> </a:t>
            </a:r>
            <a:r>
              <a:rPr kumimoji="1" lang="en-US" altLang="zh-CN" baseline="0" dirty="0" smtClean="0"/>
              <a:t>when</a:t>
            </a:r>
            <a:r>
              <a:rPr kumimoji="1" lang="zh-CN" altLang="en-US" baseline="0" dirty="0" smtClean="0"/>
              <a:t> </a:t>
            </a:r>
            <a:r>
              <a:rPr kumimoji="1" lang="en-US" altLang="zh-CN" baseline="0" dirty="0" smtClean="0"/>
              <a:t>all</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its</a:t>
            </a:r>
            <a:r>
              <a:rPr kumimoji="1" lang="zh-CN" altLang="en-US" baseline="0" dirty="0" smtClean="0"/>
              <a:t> </a:t>
            </a:r>
            <a:r>
              <a:rPr kumimoji="1" lang="en-US" altLang="zh-CN" baseline="0" dirty="0" smtClean="0"/>
              <a:t>descendants</a:t>
            </a:r>
            <a:r>
              <a:rPr kumimoji="1" lang="zh-CN" altLang="en-US" baseline="0" dirty="0" smtClean="0"/>
              <a:t> </a:t>
            </a:r>
            <a:r>
              <a:rPr kumimoji="1" lang="en-US" altLang="zh-CN" baseline="0" dirty="0" smtClean="0"/>
              <a:t>are</a:t>
            </a:r>
            <a:r>
              <a:rPr kumimoji="1" lang="zh-CN" altLang="en-US" baseline="0" dirty="0" smtClean="0"/>
              <a:t> </a:t>
            </a:r>
            <a:r>
              <a:rPr kumimoji="1" lang="en-US" altLang="zh-CN" baseline="0" dirty="0" smtClean="0"/>
              <a:t>correct</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judge</a:t>
            </a:r>
            <a:r>
              <a:rPr kumimoji="1" lang="zh-CN" altLang="en-US" baseline="0" dirty="0" smtClean="0"/>
              <a:t> </a:t>
            </a:r>
            <a:r>
              <a:rPr kumimoji="1" lang="en-US" altLang="zh-CN" baseline="0" dirty="0" smtClean="0"/>
              <a:t>it</a:t>
            </a:r>
            <a:r>
              <a:rPr kumimoji="1" lang="zh-CN" altLang="en-US" baseline="0" dirty="0" smtClean="0"/>
              <a:t> </a:t>
            </a:r>
            <a:r>
              <a:rPr kumimoji="1" lang="en-US" altLang="zh-CN" baseline="0" dirty="0" smtClean="0"/>
              <a:t>as</a:t>
            </a:r>
            <a:r>
              <a:rPr kumimoji="1" lang="zh-CN" altLang="en-US" baseline="0" dirty="0" smtClean="0"/>
              <a:t> </a:t>
            </a:r>
            <a:r>
              <a:rPr kumimoji="1" lang="en-US" altLang="zh-CN" baseline="0" dirty="0" smtClean="0"/>
              <a:t>correct.</a:t>
            </a:r>
            <a:r>
              <a:rPr kumimoji="1" lang="zh-CN" altLang="en-US" baseline="0" dirty="0" smtClean="0"/>
              <a:t> </a:t>
            </a:r>
            <a:endParaRPr kumimoji="1" lang="en-US" altLang="zh-CN" baseline="0" dirty="0" smtClean="0"/>
          </a:p>
          <a:p>
            <a:endParaRPr kumimoji="1" lang="en-US" altLang="zh-CN" baseline="0" dirty="0" smtClean="0"/>
          </a:p>
          <a:p>
            <a:r>
              <a:rPr kumimoji="1" lang="en-US" altLang="zh-CN" baseline="0" dirty="0" smtClean="0"/>
              <a:t>And</a:t>
            </a:r>
            <a:r>
              <a:rPr kumimoji="1" lang="zh-CN" altLang="en-US" baseline="0" dirty="0" smtClean="0"/>
              <a:t> </a:t>
            </a:r>
            <a:r>
              <a:rPr kumimoji="1" lang="en-US" altLang="zh-CN" baseline="0" dirty="0" smtClean="0"/>
              <a:t>at</a:t>
            </a:r>
            <a:r>
              <a:rPr kumimoji="1" lang="zh-CN" altLang="en-US" baseline="0" dirty="0" smtClean="0"/>
              <a:t> </a:t>
            </a:r>
            <a:r>
              <a:rPr kumimoji="1" lang="en-US" altLang="zh-CN" baseline="0" dirty="0" smtClean="0"/>
              <a:t>sentence</a:t>
            </a:r>
            <a:r>
              <a:rPr kumimoji="1" lang="zh-CN" altLang="en-US" baseline="0" dirty="0" smtClean="0"/>
              <a:t> </a:t>
            </a:r>
            <a:r>
              <a:rPr kumimoji="1" lang="en-US" altLang="zh-CN" baseline="0" dirty="0" smtClean="0"/>
              <a:t>level,</a:t>
            </a:r>
            <a:r>
              <a:rPr kumimoji="1" lang="zh-CN" altLang="en-US" baseline="0" dirty="0" smtClean="0"/>
              <a:t> </a:t>
            </a:r>
            <a:r>
              <a:rPr kumimoji="1" lang="en-US" altLang="zh-CN" baseline="0" dirty="0" smtClean="0"/>
              <a:t>on</a:t>
            </a:r>
            <a:r>
              <a:rPr kumimoji="1" lang="zh-CN" altLang="en-US" baseline="0" dirty="0" smtClean="0"/>
              <a:t> </a:t>
            </a:r>
            <a:r>
              <a:rPr kumimoji="1" lang="en-US" altLang="zh-CN" baseline="0" dirty="0" smtClean="0"/>
              <a:t>more</a:t>
            </a:r>
            <a:r>
              <a:rPr kumimoji="1" lang="zh-CN" altLang="en-US" baseline="0" dirty="0" smtClean="0"/>
              <a:t> </a:t>
            </a:r>
            <a:r>
              <a:rPr kumimoji="1" lang="en-US" altLang="zh-CN" baseline="0" dirty="0" smtClean="0"/>
              <a:t>than</a:t>
            </a:r>
            <a:r>
              <a:rPr kumimoji="1" lang="zh-CN" altLang="en-US" baseline="0" dirty="0" smtClean="0"/>
              <a:t> </a:t>
            </a:r>
            <a:r>
              <a:rPr kumimoji="1" lang="en-US" altLang="zh-CN" baseline="0" dirty="0" smtClean="0"/>
              <a:t>ninety</a:t>
            </a:r>
            <a:r>
              <a:rPr kumimoji="1" lang="zh-CN" altLang="en-US" baseline="0" dirty="0" smtClean="0"/>
              <a:t> </a:t>
            </a:r>
            <a:r>
              <a:rPr kumimoji="1" lang="en-US" altLang="zh-CN" baseline="0" dirty="0" smtClean="0"/>
              <a:t>two</a:t>
            </a:r>
            <a:r>
              <a:rPr kumimoji="1" lang="zh-CN" altLang="en-US" baseline="0" dirty="0" smtClean="0"/>
              <a:t> </a:t>
            </a:r>
            <a:r>
              <a:rPr kumimoji="1" lang="en-US" altLang="zh-CN" baseline="0" dirty="0" smtClean="0"/>
              <a:t>percent</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sentences</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can</a:t>
            </a:r>
            <a:r>
              <a:rPr kumimoji="1" lang="zh-CN" altLang="en-US" baseline="0" dirty="0" smtClean="0"/>
              <a:t> </a:t>
            </a:r>
            <a:r>
              <a:rPr kumimoji="1" lang="en-US" altLang="zh-CN" baseline="0" dirty="0" smtClean="0"/>
              <a:t>extract</a:t>
            </a:r>
            <a:r>
              <a:rPr kumimoji="1" lang="zh-CN" altLang="en-US" baseline="0" dirty="0" smtClean="0"/>
              <a:t> </a:t>
            </a:r>
            <a:r>
              <a:rPr kumimoji="1" lang="en-US" altLang="zh-CN" baseline="0" dirty="0" smtClean="0"/>
              <a:t>formulas</a:t>
            </a:r>
            <a:r>
              <a:rPr kumimoji="1" lang="zh-CN" altLang="en-US" baseline="0" dirty="0" smtClean="0"/>
              <a:t> </a:t>
            </a:r>
            <a:r>
              <a:rPr kumimoji="1" lang="en-US" altLang="zh-CN" baseline="0" dirty="0" smtClean="0"/>
              <a:t>exactly</a:t>
            </a:r>
            <a:r>
              <a:rPr kumimoji="1" lang="zh-CN" altLang="en-US" baseline="0" dirty="0" smtClean="0"/>
              <a:t> </a:t>
            </a:r>
            <a:r>
              <a:rPr kumimoji="1" lang="en-US" altLang="zh-CN" baseline="0" dirty="0" smtClean="0"/>
              <a:t>the same</a:t>
            </a:r>
            <a:r>
              <a:rPr kumimoji="1" lang="zh-CN" altLang="en-US" baseline="0" dirty="0" smtClean="0"/>
              <a:t> </a:t>
            </a:r>
            <a:r>
              <a:rPr kumimoji="1" lang="en-US" altLang="zh-CN" baseline="0" dirty="0" smtClean="0"/>
              <a:t>as</a:t>
            </a:r>
            <a:r>
              <a:rPr kumimoji="1" lang="zh-CN" altLang="en-US" baseline="0" dirty="0" smtClean="0"/>
              <a:t> </a:t>
            </a:r>
            <a:r>
              <a:rPr kumimoji="1" lang="en-US" altLang="zh-CN" baseline="0" dirty="0" smtClean="0"/>
              <a:t>labelling</a:t>
            </a:r>
            <a:r>
              <a:rPr kumimoji="1" lang="zh-CN" altLang="en-US" baseline="0" dirty="0" smtClean="0"/>
              <a:t> </a:t>
            </a:r>
            <a:r>
              <a:rPr kumimoji="1" lang="en-US" altLang="zh-CN" baseline="0" dirty="0" smtClean="0"/>
              <a:t>result.</a:t>
            </a:r>
          </a:p>
          <a:p>
            <a:endParaRPr kumimoji="1" lang="en-US" altLang="zh-CN" baseline="0" dirty="0" smtClean="0"/>
          </a:p>
          <a:p>
            <a:r>
              <a:rPr kumimoji="1" lang="en-US" altLang="zh-CN" baseline="0" dirty="0" smtClean="0"/>
              <a:t>This performance is actually higher than human beings from our observation.</a:t>
            </a:r>
          </a:p>
          <a:p>
            <a:endParaRPr kumimoji="1" lang="en-US" altLang="zh-CN" baseline="0" dirty="0" smtClean="0"/>
          </a:p>
          <a:p>
            <a:r>
              <a:rPr kumimoji="1" lang="en-US" altLang="zh-CN" baseline="0" dirty="0" smtClean="0"/>
              <a:t>//</a:t>
            </a:r>
            <a:r>
              <a:rPr kumimoji="1" lang="zh-CN" altLang="en-US" baseline="0" dirty="0" smtClean="0"/>
              <a:t> </a:t>
            </a:r>
            <a:r>
              <a:rPr kumimoji="1" lang="en-US" altLang="zh-CN" baseline="0" dirty="0" smtClean="0"/>
              <a:t>Moreover,</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online</a:t>
            </a:r>
            <a:r>
              <a:rPr kumimoji="1" lang="zh-CN" altLang="en-US" baseline="0" dirty="0" smtClean="0"/>
              <a:t> </a:t>
            </a:r>
            <a:r>
              <a:rPr kumimoji="1" lang="en-US" altLang="zh-CN" baseline="0" dirty="0" smtClean="0"/>
              <a:t>system</a:t>
            </a:r>
            <a:r>
              <a:rPr kumimoji="1" lang="zh-CN" altLang="en-US" baseline="0" dirty="0" smtClean="0"/>
              <a:t> </a:t>
            </a:r>
            <a:r>
              <a:rPr kumimoji="1" lang="en-US" altLang="zh-CN" baseline="0" dirty="0" smtClean="0"/>
              <a:t>usually</a:t>
            </a:r>
            <a:r>
              <a:rPr kumimoji="1" lang="zh-CN" altLang="en-US" baseline="0" dirty="0" smtClean="0"/>
              <a:t> </a:t>
            </a:r>
            <a:r>
              <a:rPr kumimoji="1" lang="en-US" altLang="zh-CN" baseline="0" dirty="0" smtClean="0"/>
              <a:t>perform</a:t>
            </a:r>
            <a:r>
              <a:rPr kumimoji="1" lang="zh-CN" altLang="en-US" baseline="0" dirty="0" smtClean="0"/>
              <a:t> </a:t>
            </a:r>
            <a:r>
              <a:rPr kumimoji="1" lang="en-US" altLang="zh-CN" baseline="0" dirty="0" smtClean="0"/>
              <a:t>better</a:t>
            </a:r>
            <a:r>
              <a:rPr kumimoji="1" lang="zh-CN" altLang="en-US" baseline="0" dirty="0" smtClean="0"/>
              <a:t> </a:t>
            </a:r>
            <a:r>
              <a:rPr kumimoji="1" lang="en-US" altLang="zh-CN" baseline="0" dirty="0" smtClean="0"/>
              <a:t>than</a:t>
            </a:r>
            <a:r>
              <a:rPr kumimoji="1" lang="zh-CN" altLang="en-US" baseline="0" dirty="0" smtClean="0"/>
              <a:t> </a:t>
            </a:r>
            <a:r>
              <a:rPr kumimoji="1" lang="en-US" altLang="zh-CN" baseline="0" dirty="0" smtClean="0"/>
              <a:t>this.</a:t>
            </a:r>
            <a:r>
              <a:rPr kumimoji="1" lang="zh-CN" altLang="en-US" baseline="0" dirty="0" smtClean="0"/>
              <a:t> </a:t>
            </a:r>
            <a:r>
              <a:rPr kumimoji="1" lang="en-US" altLang="zh-CN" baseline="0" dirty="0" smtClean="0"/>
              <a:t>Because</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training</a:t>
            </a:r>
            <a:r>
              <a:rPr kumimoji="1" lang="zh-CN" altLang="en-US" baseline="0" dirty="0" smtClean="0"/>
              <a:t> </a:t>
            </a:r>
            <a:r>
              <a:rPr kumimoji="1" lang="en-US" altLang="zh-CN" baseline="0" dirty="0" smtClean="0"/>
              <a:t>set</a:t>
            </a:r>
            <a:r>
              <a:rPr kumimoji="1" lang="zh-CN" altLang="en-US" baseline="0" dirty="0" smtClean="0"/>
              <a:t> </a:t>
            </a:r>
            <a:r>
              <a:rPr kumimoji="1" lang="en-US" altLang="zh-CN" baseline="0" dirty="0" smtClean="0"/>
              <a:t>have</a:t>
            </a:r>
            <a:r>
              <a:rPr kumimoji="1" lang="zh-CN" altLang="en-US" baseline="0" dirty="0" smtClean="0"/>
              <a:t> </a:t>
            </a:r>
            <a:r>
              <a:rPr kumimoji="1" lang="en-US" altLang="zh-CN" baseline="0" dirty="0" smtClean="0"/>
              <a:t>some</a:t>
            </a:r>
            <a:r>
              <a:rPr kumimoji="1" lang="zh-CN" altLang="en-US" baseline="0" dirty="0" smtClean="0"/>
              <a:t> </a:t>
            </a:r>
            <a:r>
              <a:rPr kumimoji="1" lang="en-US" altLang="zh-CN" baseline="0" dirty="0" smtClean="0"/>
              <a:t>bias</a:t>
            </a:r>
            <a:r>
              <a:rPr kumimoji="1" lang="zh-CN" altLang="en-US" baseline="0" dirty="0" smtClean="0"/>
              <a:t> </a:t>
            </a:r>
            <a:r>
              <a:rPr kumimoji="1" lang="en-US" altLang="zh-CN" baseline="0" dirty="0" smtClean="0"/>
              <a:t>towards</a:t>
            </a:r>
            <a:r>
              <a:rPr kumimoji="1" lang="zh-CN" altLang="en-US" baseline="0" dirty="0" smtClean="0"/>
              <a:t> </a:t>
            </a:r>
            <a:r>
              <a:rPr kumimoji="1" lang="en-US" altLang="zh-CN" baseline="0" dirty="0" smtClean="0"/>
              <a:t>long</a:t>
            </a:r>
            <a:r>
              <a:rPr kumimoji="1" lang="zh-CN" altLang="en-US" baseline="0" dirty="0" smtClean="0"/>
              <a:t> </a:t>
            </a:r>
            <a:r>
              <a:rPr kumimoji="1" lang="en-US" altLang="zh-CN" baseline="0" dirty="0" smtClean="0"/>
              <a:t>sentences.</a:t>
            </a:r>
            <a:endParaRPr kumimoji="1" lang="en-US" altLang="zh-CN" baseline="0" dirty="0"/>
          </a:p>
        </p:txBody>
      </p:sp>
      <p:sp>
        <p:nvSpPr>
          <p:cNvPr id="1048605" name="幻灯片编号占位符 3"/>
          <p:cNvSpPr>
            <a:spLocks noGrp="1"/>
          </p:cNvSpPr>
          <p:nvPr>
            <p:ph type="sldNum" sz="quarter" idx="10"/>
          </p:nvPr>
        </p:nvSpPr>
        <p:spPr/>
        <p:txBody>
          <a:bodyPr/>
          <a:lstStyle/>
          <a:p>
            <a:fld id="{7465DBDB-A726-4F18-B575-32BFBF1CD059}"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3" name="幻灯片图像占位符 1"/>
          <p:cNvSpPr>
            <a:spLocks noGrp="1" noRot="1" noChangeAspect="1"/>
          </p:cNvSpPr>
          <p:nvPr>
            <p:ph type="sldImg"/>
          </p:nvPr>
        </p:nvSpPr>
        <p:spPr>
          <a:xfrm>
            <a:off x="1371600" y="1143000"/>
            <a:ext cx="4114800" cy="3086100"/>
          </a:xfrm>
        </p:spPr>
      </p:sp>
      <p:sp>
        <p:nvSpPr>
          <p:cNvPr id="1048614" name="备注占位符 2"/>
          <p:cNvSpPr>
            <a:spLocks noGrp="1"/>
          </p:cNvSpPr>
          <p:nvPr>
            <p:ph type="body" idx="1"/>
          </p:nvPr>
        </p:nvSpPr>
        <p:spPr/>
        <p:txBody>
          <a:bodyPr/>
          <a:lstStyle/>
          <a:p>
            <a:r>
              <a:rPr kumimoji="1" lang="en-US" altLang="zh-CN" dirty="0" smtClean="0"/>
              <a:t>So</a:t>
            </a:r>
            <a:r>
              <a:rPr kumimoji="1" lang="zh-CN" altLang="en-US" dirty="0" smtClean="0"/>
              <a:t> </a:t>
            </a:r>
            <a:r>
              <a:rPr kumimoji="1" lang="en-US" altLang="zh-CN" dirty="0" smtClean="0"/>
              <a:t>that</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result,</a:t>
            </a:r>
            <a:r>
              <a:rPr kumimoji="1" lang="zh-CN" altLang="en-US" baseline="0" dirty="0" smtClean="0"/>
              <a:t> </a:t>
            </a:r>
            <a:r>
              <a:rPr kumimoji="1" lang="en-US" altLang="zh-CN" baseline="0" dirty="0" smtClean="0"/>
              <a:t>on</a:t>
            </a:r>
            <a:r>
              <a:rPr kumimoji="1" lang="zh-CN" altLang="en-US" baseline="0" dirty="0" smtClean="0"/>
              <a:t> </a:t>
            </a:r>
            <a:r>
              <a:rPr kumimoji="1" lang="en-US" altLang="zh-CN" baseline="0" dirty="0" smtClean="0"/>
              <a:t>more</a:t>
            </a:r>
            <a:r>
              <a:rPr kumimoji="1" lang="zh-CN" altLang="en-US" baseline="0" dirty="0" smtClean="0"/>
              <a:t> </a:t>
            </a:r>
            <a:r>
              <a:rPr kumimoji="1" lang="en-US" altLang="zh-CN" baseline="0" dirty="0" smtClean="0"/>
              <a:t>thing</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time</a:t>
            </a:r>
            <a:r>
              <a:rPr kumimoji="1" lang="zh-CN" altLang="en-US" baseline="0" dirty="0" smtClean="0"/>
              <a:t> </a:t>
            </a:r>
            <a:r>
              <a:rPr kumimoji="1" lang="en-US" altLang="zh-CN" baseline="0" dirty="0" smtClean="0"/>
              <a:t>performance.</a:t>
            </a:r>
            <a:r>
              <a:rPr kumimoji="1" lang="zh-CN" altLang="en-US" baseline="0" dirty="0" smtClean="0"/>
              <a:t> </a:t>
            </a:r>
            <a:endParaRPr kumimoji="1" lang="en-US" altLang="zh-CN" baseline="0" dirty="0" smtClean="0"/>
          </a:p>
          <a:p>
            <a:r>
              <a:rPr kumimoji="1" lang="en-US" altLang="zh-CN" dirty="0" smtClean="0"/>
              <a:t>We</a:t>
            </a:r>
            <a:r>
              <a:rPr kumimoji="1" lang="zh-CN" altLang="en-US" baseline="0" dirty="0" smtClean="0"/>
              <a:t> </a:t>
            </a:r>
            <a:r>
              <a:rPr kumimoji="1" lang="en-US" altLang="zh-CN" baseline="0" dirty="0" smtClean="0"/>
              <a:t>find</a:t>
            </a:r>
            <a:r>
              <a:rPr kumimoji="1" lang="zh-CN" altLang="en-US" baseline="0" dirty="0" smtClean="0"/>
              <a:t> </a:t>
            </a:r>
            <a:r>
              <a:rPr kumimoji="1" lang="en-US" altLang="zh-CN" baseline="0" dirty="0" smtClean="0"/>
              <a:t>that</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training</a:t>
            </a:r>
            <a:r>
              <a:rPr kumimoji="1" lang="zh-CN" altLang="en-US" baseline="0" dirty="0" smtClean="0"/>
              <a:t> </a:t>
            </a:r>
            <a:r>
              <a:rPr kumimoji="1" lang="en-US" altLang="zh-CN" baseline="0" dirty="0" smtClean="0"/>
              <a:t>process</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really</a:t>
            </a:r>
            <a:r>
              <a:rPr kumimoji="1" lang="zh-CN" altLang="en-US" baseline="0" dirty="0" smtClean="0"/>
              <a:t> </a:t>
            </a:r>
            <a:r>
              <a:rPr kumimoji="1" lang="en-US" altLang="zh-CN" baseline="0" dirty="0" smtClean="0"/>
              <a:t>slow.</a:t>
            </a:r>
            <a:r>
              <a:rPr kumimoji="1" lang="zh-CN" altLang="en-US" baseline="0" dirty="0" smtClean="0"/>
              <a:t> </a:t>
            </a:r>
            <a:r>
              <a:rPr kumimoji="1" lang="en-US" altLang="zh-CN" baseline="0" dirty="0" smtClean="0"/>
              <a:t>This</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also</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bottle</a:t>
            </a:r>
            <a:r>
              <a:rPr kumimoji="1" lang="zh-CN" altLang="en-US" baseline="0" dirty="0" smtClean="0"/>
              <a:t> </a:t>
            </a:r>
            <a:r>
              <a:rPr kumimoji="1" lang="en-US" altLang="zh-CN" baseline="0" dirty="0" smtClean="0"/>
              <a:t>neck</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all</a:t>
            </a:r>
            <a:r>
              <a:rPr kumimoji="1" lang="zh-CN" altLang="en-US" baseline="0" dirty="0" smtClean="0"/>
              <a:t> </a:t>
            </a:r>
            <a:r>
              <a:rPr kumimoji="1" lang="en-US" altLang="zh-CN" baseline="0" dirty="0" smtClean="0"/>
              <a:t>non-sequential</a:t>
            </a:r>
            <a:r>
              <a:rPr kumimoji="1" lang="zh-CN" altLang="en-US" baseline="0" dirty="0" smtClean="0"/>
              <a:t> </a:t>
            </a:r>
            <a:r>
              <a:rPr kumimoji="1" lang="en-US" altLang="zh-CN" baseline="0" dirty="0" smtClean="0"/>
              <a:t>structure</a:t>
            </a:r>
            <a:r>
              <a:rPr kumimoji="1" lang="zh-CN" altLang="en-US" baseline="0" dirty="0" smtClean="0"/>
              <a:t> </a:t>
            </a:r>
            <a:r>
              <a:rPr kumimoji="1" lang="en-US" altLang="zh-CN" baseline="0" dirty="0" smtClean="0"/>
              <a:t>deep</a:t>
            </a:r>
            <a:r>
              <a:rPr kumimoji="1" lang="zh-CN" altLang="en-US" baseline="0" dirty="0" smtClean="0"/>
              <a:t> </a:t>
            </a:r>
            <a:r>
              <a:rPr kumimoji="1" lang="en-US" altLang="zh-CN" baseline="0" dirty="0" smtClean="0"/>
              <a:t>learning</a:t>
            </a:r>
            <a:r>
              <a:rPr kumimoji="1" lang="zh-CN" altLang="en-US" baseline="0" dirty="0" smtClean="0"/>
              <a:t> </a:t>
            </a:r>
            <a:r>
              <a:rPr kumimoji="1" lang="en-US" altLang="zh-CN" baseline="0" dirty="0" smtClean="0"/>
              <a:t>models.</a:t>
            </a:r>
          </a:p>
          <a:p>
            <a:r>
              <a:rPr kumimoji="1" lang="en-US" altLang="zh-CN" baseline="0" dirty="0" smtClean="0"/>
              <a:t>The</a:t>
            </a:r>
            <a:r>
              <a:rPr kumimoji="1" lang="zh-CN" altLang="en-US" baseline="0" dirty="0" smtClean="0"/>
              <a:t> </a:t>
            </a:r>
            <a:r>
              <a:rPr kumimoji="1" lang="en-US" altLang="zh-CN" baseline="0" dirty="0" smtClean="0"/>
              <a:t>common</a:t>
            </a:r>
            <a:r>
              <a:rPr kumimoji="1" lang="zh-CN" altLang="en-US" baseline="0" dirty="0" smtClean="0"/>
              <a:t> </a:t>
            </a:r>
            <a:r>
              <a:rPr kumimoji="1" lang="en-US" altLang="zh-CN" baseline="0" dirty="0" smtClean="0"/>
              <a:t>approach</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compute</a:t>
            </a:r>
            <a:r>
              <a:rPr kumimoji="1" lang="zh-CN" altLang="en-US" baseline="0" dirty="0" smtClean="0"/>
              <a:t> </a:t>
            </a:r>
            <a:r>
              <a:rPr kumimoji="1" lang="en-US" altLang="zh-CN" baseline="0" dirty="0" smtClean="0"/>
              <a:t>them</a:t>
            </a:r>
            <a:r>
              <a:rPr kumimoji="1" lang="zh-CN" altLang="en-US" baseline="0" dirty="0" smtClean="0"/>
              <a:t> </a:t>
            </a:r>
            <a:r>
              <a:rPr kumimoji="1" lang="en-US" altLang="zh-CN" baseline="0" dirty="0" smtClean="0"/>
              <a:t>sequentially.</a:t>
            </a:r>
          </a:p>
        </p:txBody>
      </p:sp>
      <p:sp>
        <p:nvSpPr>
          <p:cNvPr id="1048615" name="幻灯片编号占位符 3"/>
          <p:cNvSpPr>
            <a:spLocks noGrp="1"/>
          </p:cNvSpPr>
          <p:nvPr>
            <p:ph type="sldNum" sz="quarter" idx="10"/>
          </p:nvPr>
        </p:nvSpPr>
        <p:spPr/>
        <p:txBody>
          <a:bodyPr/>
          <a:lstStyle/>
          <a:p>
            <a:fld id="{7465DBDB-A726-4F18-B575-32BFBF1CD059}"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5" name="幻灯片图像占位符 1"/>
          <p:cNvSpPr>
            <a:spLocks noGrp="1" noRot="1" noChangeAspect="1"/>
          </p:cNvSpPr>
          <p:nvPr>
            <p:ph type="sldImg"/>
          </p:nvPr>
        </p:nvSpPr>
        <p:spPr>
          <a:xfrm>
            <a:off x="1371600" y="1143000"/>
            <a:ext cx="4114800" cy="3086100"/>
          </a:xfrm>
        </p:spPr>
      </p:sp>
      <p:sp>
        <p:nvSpPr>
          <p:cNvPr id="1048716" name="备注占位符 2"/>
          <p:cNvSpPr>
            <a:spLocks noGrp="1"/>
          </p:cNvSpPr>
          <p:nvPr>
            <p:ph type="body" idx="1"/>
          </p:nvPr>
        </p:nvSpPr>
        <p:spPr/>
        <p:txBody>
          <a:bodyPr/>
          <a:lstStyle/>
          <a:p>
            <a:r>
              <a:rPr kumimoji="1" lang="en-US" altLang="zh-CN" baseline="0" dirty="0" smtClean="0"/>
              <a:t>But</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can</a:t>
            </a:r>
            <a:r>
              <a:rPr kumimoji="1" lang="zh-CN" altLang="en-US" baseline="0" dirty="0" smtClean="0"/>
              <a:t> </a:t>
            </a:r>
            <a:r>
              <a:rPr kumimoji="1" lang="en-US" altLang="zh-CN" baseline="0" dirty="0" smtClean="0"/>
              <a:t>do</a:t>
            </a:r>
            <a:r>
              <a:rPr kumimoji="1" lang="zh-CN" altLang="en-US" baseline="0" dirty="0" smtClean="0"/>
              <a:t> </a:t>
            </a:r>
            <a:r>
              <a:rPr kumimoji="1" lang="en-US" altLang="zh-CN" baseline="0" dirty="0" smtClean="0"/>
              <a:t>better,</a:t>
            </a:r>
            <a:r>
              <a:rPr kumimoji="1" lang="zh-CN" altLang="en-US" baseline="0" dirty="0" smtClean="0"/>
              <a:t> </a:t>
            </a:r>
            <a:r>
              <a:rPr kumimoji="1" lang="en-US" altLang="zh-CN" baseline="0" dirty="0" smtClean="0"/>
              <a:t>cause</a:t>
            </a:r>
            <a:r>
              <a:rPr kumimoji="1" lang="zh-CN" altLang="en-US" baseline="0" dirty="0" smtClean="0"/>
              <a:t> </a:t>
            </a:r>
            <a:r>
              <a:rPr kumimoji="1" lang="en-US" altLang="zh-CN" baseline="0" dirty="0" smtClean="0"/>
              <a:t>nodes</a:t>
            </a:r>
            <a:r>
              <a:rPr kumimoji="1" lang="zh-CN" altLang="en-US" baseline="0" dirty="0" smtClean="0"/>
              <a:t> </a:t>
            </a:r>
            <a:r>
              <a:rPr kumimoji="1" lang="en-US" altLang="zh-CN" baseline="0" dirty="0" smtClean="0"/>
              <a:t>in</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same</a:t>
            </a:r>
            <a:r>
              <a:rPr kumimoji="1" lang="zh-CN" altLang="en-US" baseline="0" dirty="0" smtClean="0"/>
              <a:t> </a:t>
            </a:r>
            <a:r>
              <a:rPr kumimoji="1" lang="en-US" altLang="zh-CN" baseline="0" dirty="0" smtClean="0"/>
              <a:t>layer</a:t>
            </a:r>
            <a:r>
              <a:rPr kumimoji="1" lang="zh-CN" altLang="en-US" baseline="0" dirty="0" smtClean="0"/>
              <a:t> </a:t>
            </a:r>
            <a:r>
              <a:rPr kumimoji="1" lang="en-US" altLang="zh-CN" baseline="0" dirty="0" smtClean="0"/>
              <a:t>are</a:t>
            </a:r>
            <a:r>
              <a:rPr kumimoji="1" lang="zh-CN" altLang="en-US" baseline="0" dirty="0" smtClean="0"/>
              <a:t> </a:t>
            </a:r>
            <a:r>
              <a:rPr kumimoji="1" lang="en-US" altLang="zh-CN" baseline="0" dirty="0" smtClean="0"/>
              <a:t>independent,</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can</a:t>
            </a:r>
            <a:r>
              <a:rPr kumimoji="1" lang="zh-CN" altLang="en-US" baseline="0" dirty="0" smtClean="0"/>
              <a:t> </a:t>
            </a:r>
            <a:r>
              <a:rPr kumimoji="1" lang="en-US" altLang="zh-CN" baseline="0" dirty="0" smtClean="0"/>
              <a:t>compute</a:t>
            </a:r>
            <a:r>
              <a:rPr kumimoji="1" lang="zh-CN" altLang="en-US" baseline="0" dirty="0" smtClean="0"/>
              <a:t> </a:t>
            </a:r>
            <a:r>
              <a:rPr kumimoji="1" lang="en-US" altLang="zh-CN" baseline="0" dirty="0" smtClean="0"/>
              <a:t>them</a:t>
            </a:r>
            <a:r>
              <a:rPr kumimoji="1" lang="zh-CN" altLang="en-US" baseline="0" dirty="0" smtClean="0"/>
              <a:t> </a:t>
            </a:r>
            <a:r>
              <a:rPr kumimoji="1" lang="en-US" altLang="zh-CN" baseline="0" dirty="0" smtClean="0"/>
              <a:t>in</a:t>
            </a:r>
            <a:r>
              <a:rPr kumimoji="1" lang="zh-CN" altLang="en-US" baseline="0" dirty="0" smtClean="0"/>
              <a:t> </a:t>
            </a:r>
            <a:r>
              <a:rPr kumimoji="1" lang="en-US" altLang="zh-CN" baseline="0" dirty="0" smtClean="0"/>
              <a:t>parallel.</a:t>
            </a:r>
          </a:p>
        </p:txBody>
      </p:sp>
      <p:sp>
        <p:nvSpPr>
          <p:cNvPr id="1048717" name="幻灯片编号占位符 3"/>
          <p:cNvSpPr>
            <a:spLocks noGrp="1"/>
          </p:cNvSpPr>
          <p:nvPr>
            <p:ph type="sldNum" sz="quarter" idx="10"/>
          </p:nvPr>
        </p:nvSpPr>
        <p:spPr/>
        <p:txBody>
          <a:bodyPr/>
          <a:lstStyle/>
          <a:p>
            <a:fld id="{7465DBDB-A726-4F18-B575-32BFBF1CD059}"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0" name="幻灯片图像占位符 1"/>
          <p:cNvSpPr>
            <a:spLocks noGrp="1" noRot="1" noChangeAspect="1"/>
          </p:cNvSpPr>
          <p:nvPr>
            <p:ph type="sldImg"/>
          </p:nvPr>
        </p:nvSpPr>
        <p:spPr>
          <a:xfrm>
            <a:off x="1371600" y="1143000"/>
            <a:ext cx="4114800" cy="3086100"/>
          </a:xfrm>
        </p:spPr>
      </p:sp>
      <p:sp>
        <p:nvSpPr>
          <p:cNvPr id="1048721" name="备注占位符 2"/>
          <p:cNvSpPr>
            <a:spLocks noGrp="1"/>
          </p:cNvSpPr>
          <p:nvPr>
            <p:ph type="body" idx="1"/>
          </p:nvPr>
        </p:nvSpPr>
        <p:spPr/>
        <p:txBody>
          <a:bodyPr/>
          <a:lstStyle/>
          <a:p>
            <a:r>
              <a:rPr kumimoji="1" lang="en-US" altLang="zh-CN" dirty="0" smtClean="0"/>
              <a:t>Furthermore</a:t>
            </a:r>
            <a:r>
              <a:rPr kumimoji="1" lang="en-US" altLang="zh-CN" baseline="0" dirty="0" smtClean="0"/>
              <a:t>,</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batch</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sentences,</a:t>
            </a:r>
            <a:r>
              <a:rPr kumimoji="1" lang="zh-CN" altLang="en-US" baseline="0" dirty="0" smtClean="0"/>
              <a:t> </a:t>
            </a:r>
            <a:r>
              <a:rPr kumimoji="1" lang="en-US" altLang="zh-CN" baseline="0" dirty="0" smtClean="0"/>
              <a:t>nodes</a:t>
            </a:r>
            <a:r>
              <a:rPr kumimoji="1" lang="zh-CN" altLang="en-US" baseline="0" dirty="0" smtClean="0"/>
              <a:t> </a:t>
            </a:r>
            <a:r>
              <a:rPr kumimoji="1" lang="en-US" altLang="zh-CN" baseline="0" dirty="0" smtClean="0"/>
              <a:t>in</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same</a:t>
            </a:r>
            <a:r>
              <a:rPr kumimoji="1" lang="zh-CN" altLang="en-US" baseline="0" dirty="0" smtClean="0"/>
              <a:t> </a:t>
            </a:r>
            <a:r>
              <a:rPr kumimoji="1" lang="en-US" altLang="zh-CN" baseline="0" dirty="0" smtClean="0"/>
              <a:t>layer</a:t>
            </a:r>
            <a:r>
              <a:rPr kumimoji="1" lang="zh-CN" altLang="en-US" baseline="0" dirty="0" smtClean="0"/>
              <a:t> </a:t>
            </a:r>
            <a:r>
              <a:rPr kumimoji="1" lang="en-US" altLang="zh-CN" baseline="0" dirty="0" smtClean="0"/>
              <a:t>can</a:t>
            </a:r>
            <a:r>
              <a:rPr kumimoji="1" lang="zh-CN" altLang="en-US" baseline="0" dirty="0" smtClean="0"/>
              <a:t> </a:t>
            </a:r>
            <a:r>
              <a:rPr kumimoji="1" lang="en-US" altLang="zh-CN" baseline="0" dirty="0" smtClean="0"/>
              <a:t>be</a:t>
            </a:r>
            <a:r>
              <a:rPr kumimoji="1" lang="zh-CN" altLang="en-US" baseline="0" dirty="0" smtClean="0"/>
              <a:t> </a:t>
            </a:r>
            <a:r>
              <a:rPr kumimoji="1" lang="en-US" altLang="zh-CN" baseline="0" dirty="0" smtClean="0"/>
              <a:t>computed</a:t>
            </a:r>
            <a:r>
              <a:rPr kumimoji="1" lang="zh-CN" altLang="en-US" baseline="0" dirty="0" smtClean="0"/>
              <a:t> </a:t>
            </a:r>
            <a:r>
              <a:rPr kumimoji="1" lang="en-US" altLang="zh-CN" baseline="0" dirty="0" smtClean="0"/>
              <a:t>at</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same</a:t>
            </a:r>
            <a:r>
              <a:rPr kumimoji="1" lang="zh-CN" altLang="en-US" baseline="0" dirty="0" smtClean="0"/>
              <a:t> </a:t>
            </a:r>
            <a:r>
              <a:rPr kumimoji="1" lang="en-US" altLang="zh-CN" baseline="0" dirty="0" smtClean="0"/>
              <a:t>time.</a:t>
            </a:r>
          </a:p>
        </p:txBody>
      </p:sp>
      <p:sp>
        <p:nvSpPr>
          <p:cNvPr id="1048722" name="幻灯片编号占位符 3"/>
          <p:cNvSpPr>
            <a:spLocks noGrp="1"/>
          </p:cNvSpPr>
          <p:nvPr>
            <p:ph type="sldNum" sz="quarter" idx="10"/>
          </p:nvPr>
        </p:nvSpPr>
        <p:spPr/>
        <p:txBody>
          <a:bodyPr/>
          <a:lstStyle/>
          <a:p>
            <a:fld id="{7465DBDB-A726-4F18-B575-32BFBF1CD059}"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5" name="幻灯片图像占位符 1"/>
          <p:cNvSpPr>
            <a:spLocks noGrp="1" noRot="1" noChangeAspect="1"/>
          </p:cNvSpPr>
          <p:nvPr>
            <p:ph type="sldImg"/>
          </p:nvPr>
        </p:nvSpPr>
        <p:spPr>
          <a:xfrm>
            <a:off x="1371600" y="1143000"/>
            <a:ext cx="4114800" cy="3086100"/>
          </a:xfrm>
        </p:spPr>
      </p:sp>
      <p:sp>
        <p:nvSpPr>
          <p:cNvPr id="1048726" name="备注占位符 2"/>
          <p:cNvSpPr>
            <a:spLocks noGrp="1"/>
          </p:cNvSpPr>
          <p:nvPr>
            <p:ph type="body" idx="1"/>
          </p:nvPr>
        </p:nvSpPr>
        <p:spPr/>
        <p:txBody>
          <a:bodyPr/>
          <a:lstStyle/>
          <a:p>
            <a:r>
              <a:rPr kumimoji="1" lang="en-US" altLang="zh-CN" baseline="0" dirty="0" smtClean="0"/>
              <a:t>These</a:t>
            </a:r>
            <a:r>
              <a:rPr kumimoji="1" lang="zh-CN" altLang="en-US" baseline="0" dirty="0" smtClean="0"/>
              <a:t> </a:t>
            </a:r>
            <a:r>
              <a:rPr kumimoji="1" lang="en-US" altLang="zh-CN" baseline="0" dirty="0" smtClean="0"/>
              <a:t>parallelization</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possible</a:t>
            </a:r>
            <a:r>
              <a:rPr kumimoji="1" lang="zh-CN" altLang="en-US" baseline="0" dirty="0" smtClean="0"/>
              <a:t> </a:t>
            </a:r>
            <a:r>
              <a:rPr kumimoji="1" lang="en-US" altLang="zh-CN" baseline="0" dirty="0" smtClean="0"/>
              <a:t>because</a:t>
            </a:r>
            <a:r>
              <a:rPr kumimoji="1" lang="zh-CN" altLang="en-US" baseline="0" dirty="0" smtClean="0"/>
              <a:t> </a:t>
            </a:r>
            <a:r>
              <a:rPr kumimoji="1" lang="en-US" altLang="zh-CN" baseline="0" dirty="0" smtClean="0"/>
              <a:t>## </a:t>
            </a:r>
            <a:r>
              <a:rPr kumimoji="1" lang="zh-CN" altLang="en-US" baseline="0" dirty="0" smtClean="0"/>
              <a:t> </a:t>
            </a:r>
            <a:r>
              <a:rPr kumimoji="1" lang="en-US" altLang="zh-CN" baseline="0" dirty="0" smtClean="0"/>
              <a:t>all</a:t>
            </a:r>
            <a:r>
              <a:rPr kumimoji="1" lang="zh-CN" altLang="en-US" baseline="0" dirty="0" smtClean="0"/>
              <a:t> </a:t>
            </a:r>
            <a:r>
              <a:rPr kumimoji="1" lang="en-US" altLang="zh-CN" baseline="0" dirty="0" smtClean="0"/>
              <a:t>nodes</a:t>
            </a:r>
            <a:r>
              <a:rPr kumimoji="1" lang="zh-CN" altLang="en-US" baseline="0" dirty="0" smtClean="0"/>
              <a:t> </a:t>
            </a:r>
            <a:r>
              <a:rPr kumimoji="1" lang="en-US" altLang="zh-CN" baseline="0" dirty="0" smtClean="0"/>
              <a:t>share</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same</a:t>
            </a:r>
            <a:r>
              <a:rPr kumimoji="1" lang="zh-CN" altLang="en-US" baseline="0" dirty="0" smtClean="0"/>
              <a:t> </a:t>
            </a:r>
            <a:r>
              <a:rPr kumimoji="1" lang="en-US" altLang="zh-CN" baseline="0" dirty="0" smtClean="0"/>
              <a:t>common</a:t>
            </a:r>
            <a:r>
              <a:rPr kumimoji="1" lang="zh-CN" altLang="en-US" baseline="0" dirty="0" smtClean="0"/>
              <a:t> </a:t>
            </a:r>
            <a:r>
              <a:rPr kumimoji="1" lang="en-US" altLang="zh-CN" baseline="0" dirty="0" smtClean="0"/>
              <a:t>structure, and same computation process.</a:t>
            </a:r>
          </a:p>
          <a:p>
            <a:r>
              <a:rPr kumimoji="1" lang="en-US" altLang="zh-CN" baseline="0" dirty="0" smtClean="0"/>
              <a:t>##</a:t>
            </a:r>
          </a:p>
          <a:p>
            <a:r>
              <a:rPr kumimoji="1" lang="en-US" altLang="zh-CN" baseline="0" dirty="0" smtClean="0"/>
              <a:t>This parallelized implementation</a:t>
            </a:r>
            <a:r>
              <a:rPr kumimoji="1" lang="zh-CN" altLang="en-US" baseline="0" dirty="0" smtClean="0"/>
              <a:t> </a:t>
            </a:r>
            <a:r>
              <a:rPr kumimoji="1" lang="en-US" altLang="zh-CN" baseline="0" dirty="0" smtClean="0"/>
              <a:t>can be up to 5 times faster than sequential one.</a:t>
            </a:r>
          </a:p>
        </p:txBody>
      </p:sp>
      <p:sp>
        <p:nvSpPr>
          <p:cNvPr id="1048727" name="幻灯片编号占位符 3"/>
          <p:cNvSpPr>
            <a:spLocks noGrp="1"/>
          </p:cNvSpPr>
          <p:nvPr>
            <p:ph type="sldNum" sz="quarter" idx="10"/>
          </p:nvPr>
        </p:nvSpPr>
        <p:spPr/>
        <p:txBody>
          <a:bodyPr/>
          <a:lstStyle/>
          <a:p>
            <a:fld id="{7465DBDB-A726-4F18-B575-32BFBF1CD059}"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0" name="幻灯片图像占位符 1"/>
          <p:cNvSpPr>
            <a:spLocks noGrp="1" noRot="1" noChangeAspect="1"/>
          </p:cNvSpPr>
          <p:nvPr>
            <p:ph type="sldImg"/>
          </p:nvPr>
        </p:nvSpPr>
        <p:spPr>
          <a:xfrm>
            <a:off x="1371600" y="1143000"/>
            <a:ext cx="4114800" cy="3086100"/>
          </a:xfrm>
        </p:spPr>
      </p:sp>
      <p:sp>
        <p:nvSpPr>
          <p:cNvPr id="1048731"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pPr>
            <a:r>
              <a:rPr kumimoji="1" lang="en-US" altLang="zh-CN" dirty="0" smtClean="0"/>
              <a:t>Finally</a:t>
            </a:r>
            <a:r>
              <a:rPr kumimoji="1" lang="en-US" altLang="zh-CN" baseline="0" dirty="0" smtClean="0"/>
              <a:t> I want to talk about the</a:t>
            </a:r>
            <a:r>
              <a:rPr kumimoji="1" lang="zh-CN" altLang="en-US" baseline="0" dirty="0" smtClean="0"/>
              <a:t> </a:t>
            </a:r>
            <a:r>
              <a:rPr kumimoji="1" lang="en-US" altLang="zh-CN" baseline="0" dirty="0" smtClean="0"/>
              <a:t>current</a:t>
            </a:r>
            <a:r>
              <a:rPr kumimoji="1" lang="zh-CN" altLang="en-US" baseline="0" dirty="0" smtClean="0"/>
              <a:t> </a:t>
            </a:r>
            <a:r>
              <a:rPr kumimoji="1" lang="en-US" altLang="zh-CN" baseline="0" dirty="0" smtClean="0"/>
              <a:t>status</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our system.</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pPr>
            <a:r>
              <a:rPr kumimoji="1" lang="en-US" altLang="zh-CN" dirty="0" smtClean="0"/>
              <a:t>Since</a:t>
            </a:r>
            <a:r>
              <a:rPr kumimoji="1" lang="zh-CN" altLang="en-US" dirty="0" smtClean="0"/>
              <a:t> </a:t>
            </a:r>
            <a:r>
              <a:rPr kumimoji="1" lang="en-US" altLang="zh-CN" dirty="0" smtClean="0"/>
              <a:t>available</a:t>
            </a:r>
            <a:r>
              <a:rPr kumimoji="1" lang="zh-CN" altLang="en-US" baseline="0" dirty="0" smtClean="0"/>
              <a:t> </a:t>
            </a:r>
            <a:r>
              <a:rPr kumimoji="1" lang="en-US" altLang="zh-CN" baseline="0" dirty="0" smtClean="0"/>
              <a:t>online</a:t>
            </a:r>
            <a:r>
              <a:rPr kumimoji="1" lang="zh-CN" altLang="en-US" baseline="0" dirty="0" smtClean="0"/>
              <a:t> </a:t>
            </a:r>
            <a:r>
              <a:rPr kumimoji="1" lang="en-US" altLang="zh-CN" baseline="0" dirty="0" smtClean="0"/>
              <a:t>in</a:t>
            </a:r>
            <a:r>
              <a:rPr kumimoji="1" lang="zh-CN" altLang="en-US" baseline="0" dirty="0" smtClean="0"/>
              <a:t> </a:t>
            </a:r>
            <a:r>
              <a:rPr kumimoji="1" lang="en-US" altLang="zh-CN" baseline="0" dirty="0" smtClean="0"/>
              <a:t>April</a:t>
            </a:r>
            <a:r>
              <a:rPr kumimoji="1" lang="zh-CN" altLang="en-US" baseline="0" dirty="0" smtClean="0"/>
              <a:t> </a:t>
            </a:r>
            <a:r>
              <a:rPr kumimoji="1" lang="en-US" altLang="zh-CN" baseline="0" dirty="0" smtClean="0"/>
              <a:t>last year,</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already</a:t>
            </a:r>
            <a:r>
              <a:rPr kumimoji="1" lang="zh-CN" altLang="en-US" baseline="0" dirty="0" smtClean="0"/>
              <a:t> </a:t>
            </a:r>
            <a:r>
              <a:rPr kumimoji="1" lang="en-US" altLang="zh-CN" baseline="0" dirty="0" smtClean="0"/>
              <a:t>have</a:t>
            </a:r>
            <a:r>
              <a:rPr kumimoji="1" lang="zh-CN" altLang="en-US" baseline="0" dirty="0" smtClean="0"/>
              <a:t> </a:t>
            </a:r>
            <a:r>
              <a:rPr kumimoji="1" lang="en-US" altLang="zh-CN" baseline="0" dirty="0" smtClean="0"/>
              <a:t>more</a:t>
            </a:r>
            <a:r>
              <a:rPr kumimoji="1" lang="zh-CN" altLang="en-US" baseline="0" dirty="0" smtClean="0"/>
              <a:t> </a:t>
            </a:r>
            <a:r>
              <a:rPr kumimoji="1" lang="en-US" altLang="zh-CN" baseline="0" dirty="0" smtClean="0"/>
              <a:t>than</a:t>
            </a:r>
            <a:r>
              <a:rPr kumimoji="1" lang="zh-CN" altLang="en-US" baseline="0" dirty="0" smtClean="0"/>
              <a:t> </a:t>
            </a:r>
            <a:r>
              <a:rPr kumimoji="1" lang="en-US" altLang="zh-CN" baseline="0" dirty="0" smtClean="0"/>
              <a:t>one</a:t>
            </a:r>
            <a:r>
              <a:rPr kumimoji="1" lang="zh-CN" altLang="en-US" baseline="0" dirty="0" smtClean="0"/>
              <a:t> </a:t>
            </a:r>
            <a:r>
              <a:rPr kumimoji="1" lang="en-US" altLang="zh-CN" baseline="0" dirty="0" smtClean="0"/>
              <a:t>thousand</a:t>
            </a:r>
            <a:r>
              <a:rPr kumimoji="1" lang="zh-CN" altLang="en-US" baseline="0" dirty="0" smtClean="0"/>
              <a:t> </a:t>
            </a:r>
            <a:r>
              <a:rPr kumimoji="1" lang="en-US" altLang="zh-CN" baseline="0" dirty="0" smtClean="0"/>
              <a:t>users,</a:t>
            </a:r>
            <a:r>
              <a:rPr kumimoji="1" lang="zh-CN" altLang="en-US" baseline="0" dirty="0" smtClean="0"/>
              <a:t> </a:t>
            </a:r>
            <a:r>
              <a:rPr kumimoji="1" lang="en-US" altLang="zh-CN" baseline="0" dirty="0" smtClean="0"/>
              <a:t>over</a:t>
            </a:r>
            <a:r>
              <a:rPr kumimoji="1" lang="zh-CN" altLang="en-US" baseline="0" dirty="0" smtClean="0"/>
              <a:t> </a:t>
            </a:r>
            <a:r>
              <a:rPr kumimoji="1" lang="en-US" altLang="zh-CN" baseline="0" dirty="0" smtClean="0"/>
              <a:t>3</a:t>
            </a:r>
            <a:r>
              <a:rPr kumimoji="1" lang="zh-CN" altLang="en-US" baseline="0" dirty="0" smtClean="0"/>
              <a:t> </a:t>
            </a:r>
            <a:r>
              <a:rPr kumimoji="1" lang="en-US" altLang="zh-CN" baseline="0" dirty="0" smtClean="0"/>
              <a:t>thousands</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documents</a:t>
            </a:r>
            <a:r>
              <a:rPr kumimoji="1" lang="zh-CN" altLang="en-US" baseline="0" dirty="0" smtClean="0"/>
              <a:t> </a:t>
            </a:r>
            <a:r>
              <a:rPr kumimoji="1" lang="en-US" altLang="zh-CN" baseline="0" dirty="0" smtClean="0"/>
              <a:t>have</a:t>
            </a:r>
            <a:r>
              <a:rPr kumimoji="1" lang="zh-CN" altLang="en-US" baseline="0" dirty="0" smtClean="0"/>
              <a:t> </a:t>
            </a:r>
            <a:r>
              <a:rPr kumimoji="1" lang="en-US" altLang="zh-CN" baseline="0" dirty="0" smtClean="0"/>
              <a:t>been</a:t>
            </a:r>
            <a:r>
              <a:rPr kumimoji="1" lang="zh-CN" altLang="en-US" baseline="0" dirty="0" smtClean="0"/>
              <a:t> </a:t>
            </a:r>
            <a:r>
              <a:rPr kumimoji="1" lang="en-US" altLang="zh-CN" baseline="0" dirty="0" smtClean="0"/>
              <a:t>uploaded</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analyzed</a:t>
            </a:r>
            <a:r>
              <a:rPr kumimoji="1" lang="zh-CN" altLang="en-US" baseline="0" dirty="0" smtClean="0"/>
              <a:t> </a:t>
            </a:r>
            <a:r>
              <a:rPr kumimoji="1" lang="en-US" altLang="zh-CN" baseline="0" dirty="0" smtClean="0"/>
              <a:t>.</a:t>
            </a:r>
            <a:r>
              <a:rPr kumimoji="1" lang="zh-CN" altLang="en-US" baseline="0" dirty="0" smtClean="0"/>
              <a:t> </a:t>
            </a:r>
            <a:r>
              <a:rPr kumimoji="1" lang="en-US" altLang="zh-CN" baseline="0" dirty="0" smtClean="0"/>
              <a:t>On</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other</a:t>
            </a:r>
            <a:r>
              <a:rPr kumimoji="1" lang="zh-CN" altLang="en-US" baseline="0" dirty="0" smtClean="0"/>
              <a:t> </a:t>
            </a:r>
            <a:r>
              <a:rPr kumimoji="1" lang="en-US" altLang="zh-CN" baseline="0" dirty="0" smtClean="0"/>
              <a:t>hand,</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n</a:t>
            </a:r>
            <a:r>
              <a:rPr kumimoji="1" lang="en-US" altLang="zh-CN" dirty="0" smtClean="0"/>
              <a:t>umber</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bonds</a:t>
            </a:r>
            <a:r>
              <a:rPr kumimoji="1" lang="zh-CN" altLang="en-US" baseline="0" dirty="0" smtClean="0"/>
              <a:t> </a:t>
            </a:r>
            <a:r>
              <a:rPr kumimoji="1" lang="en-US" altLang="zh-CN" baseline="0" dirty="0" smtClean="0"/>
              <a:t>issued</a:t>
            </a:r>
            <a:r>
              <a:rPr kumimoji="1" lang="zh-CN" altLang="en-US" baseline="0" dirty="0" smtClean="0"/>
              <a:t> </a:t>
            </a:r>
            <a:r>
              <a:rPr kumimoji="1" lang="en-US" altLang="zh-CN" baseline="0" dirty="0" smtClean="0"/>
              <a:t>in</a:t>
            </a:r>
            <a:r>
              <a:rPr kumimoji="1" lang="zh-CN" altLang="en-US" baseline="0" dirty="0" smtClean="0"/>
              <a:t> </a:t>
            </a:r>
            <a:r>
              <a:rPr kumimoji="1" lang="en-US" altLang="zh-CN" baseline="0" dirty="0" smtClean="0"/>
              <a:t>China</a:t>
            </a:r>
            <a:r>
              <a:rPr kumimoji="1" lang="zh-CN" altLang="en-US" baseline="0" dirty="0" smtClean="0"/>
              <a:t> </a:t>
            </a:r>
            <a:r>
              <a:rPr kumimoji="1" lang="en-US" altLang="zh-CN" baseline="0" dirty="0" smtClean="0"/>
              <a:t>last year is</a:t>
            </a:r>
            <a:r>
              <a:rPr kumimoji="1" lang="zh-CN" altLang="en-US" baseline="0" dirty="0" smtClean="0"/>
              <a:t> </a:t>
            </a:r>
            <a:r>
              <a:rPr kumimoji="1" lang="en-US" altLang="zh-CN" baseline="0" dirty="0" smtClean="0"/>
              <a:t>less</a:t>
            </a:r>
            <a:r>
              <a:rPr kumimoji="1" lang="zh-CN" altLang="en-US" baseline="0" dirty="0" smtClean="0"/>
              <a:t> </a:t>
            </a:r>
            <a:r>
              <a:rPr kumimoji="1" lang="en-US" altLang="zh-CN" baseline="0" dirty="0" smtClean="0"/>
              <a:t>than</a:t>
            </a:r>
            <a:r>
              <a:rPr kumimoji="1" lang="zh-CN" altLang="en-US" baseline="0" dirty="0" smtClean="0"/>
              <a:t> </a:t>
            </a:r>
            <a:r>
              <a:rPr kumimoji="1" lang="en-US" altLang="zh-CN" baseline="0" dirty="0" smtClean="0"/>
              <a:t>2</a:t>
            </a:r>
            <a:r>
              <a:rPr kumimoji="1" lang="zh-CN" altLang="en-US" baseline="0" dirty="0" smtClean="0"/>
              <a:t> </a:t>
            </a:r>
            <a:r>
              <a:rPr kumimoji="1" lang="en-US" altLang="zh-CN" baseline="0" dirty="0" smtClean="0"/>
              <a:t>thousands.</a:t>
            </a:r>
            <a:r>
              <a:rPr kumimoji="1" lang="zh-CN" altLang="en-US" baseline="0" dirty="0" smtClean="0"/>
              <a:t> </a:t>
            </a:r>
            <a:r>
              <a:rPr kumimoji="1" lang="en-US" altLang="zh-CN" baseline="0" dirty="0" smtClean="0"/>
              <a:t>Therefore</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are</a:t>
            </a:r>
            <a:r>
              <a:rPr kumimoji="1" lang="zh-CN" altLang="en-US" baseline="0" dirty="0" smtClean="0"/>
              <a:t> </a:t>
            </a:r>
            <a:r>
              <a:rPr kumimoji="1" lang="en-US" altLang="zh-CN" baseline="0" dirty="0" smtClean="0"/>
              <a:t>covering</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large</a:t>
            </a:r>
            <a:r>
              <a:rPr kumimoji="1" lang="zh-CN" altLang="en-US" baseline="0" dirty="0" smtClean="0"/>
              <a:t> </a:t>
            </a:r>
            <a:r>
              <a:rPr kumimoji="1" lang="en-US" altLang="zh-CN" baseline="0" dirty="0" smtClean="0"/>
              <a:t>portion</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practitioners</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documents</a:t>
            </a:r>
            <a:r>
              <a:rPr kumimoji="1" lang="zh-CN" altLang="en-US" baseline="0" dirty="0" smtClean="0"/>
              <a:t> </a:t>
            </a:r>
            <a:r>
              <a:rPr kumimoji="1" lang="en-US" altLang="zh-CN" baseline="0" dirty="0" smtClean="0"/>
              <a:t>in</a:t>
            </a:r>
            <a:r>
              <a:rPr kumimoji="1" lang="zh-CN" altLang="en-US" baseline="0" dirty="0" smtClean="0"/>
              <a:t> </a:t>
            </a:r>
            <a:r>
              <a:rPr kumimoji="1" lang="en-US" altLang="zh-CN" baseline="0" dirty="0" smtClean="0"/>
              <a:t>this</a:t>
            </a:r>
            <a:r>
              <a:rPr kumimoji="1" lang="zh-CN" altLang="en-US" baseline="0" dirty="0" smtClean="0"/>
              <a:t> </a:t>
            </a:r>
            <a:r>
              <a:rPr kumimoji="1" lang="en-US" altLang="zh-CN" baseline="0" dirty="0" smtClean="0"/>
              <a:t>field.</a:t>
            </a:r>
          </a:p>
          <a:p>
            <a:pPr marL="0" marR="0" indent="0" algn="l" defTabSz="914400" rtl="0" eaLnBrk="1" fontAlgn="auto" latinLnBrk="0" hangingPunct="1">
              <a:lnSpc>
                <a:spcPct val="100000"/>
              </a:lnSpc>
              <a:spcBef>
                <a:spcPts val="0"/>
              </a:spcBef>
              <a:spcAft>
                <a:spcPts val="0"/>
              </a:spcAft>
              <a:buClrTx/>
              <a:buSzTx/>
              <a:buFontTx/>
              <a:buNone/>
            </a:pPr>
            <a:endParaRPr kumimoji="1"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pPr>
            <a:r>
              <a:rPr kumimoji="1" lang="en-US" altLang="zh-CN" baseline="0" dirty="0" smtClean="0"/>
              <a:t>Currently</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only</a:t>
            </a:r>
            <a:r>
              <a:rPr kumimoji="1" lang="zh-CN" altLang="en-US" baseline="0" dirty="0" smtClean="0"/>
              <a:t> </a:t>
            </a:r>
            <a:r>
              <a:rPr kumimoji="1" lang="en-US" altLang="zh-CN" baseline="0" dirty="0" smtClean="0"/>
              <a:t>analyze</a:t>
            </a:r>
            <a:r>
              <a:rPr kumimoji="1" lang="zh-CN" altLang="en-US" baseline="0" dirty="0" smtClean="0"/>
              <a:t> </a:t>
            </a:r>
            <a:r>
              <a:rPr kumimoji="1" lang="en-US" altLang="zh-CN" baseline="0" dirty="0" smtClean="0"/>
              <a:t>Chinese,</a:t>
            </a:r>
            <a:r>
              <a:rPr kumimoji="1" lang="zh-CN" altLang="en-US" baseline="0" dirty="0" smtClean="0"/>
              <a:t> </a:t>
            </a:r>
            <a:r>
              <a:rPr kumimoji="1" lang="en-US" altLang="zh-CN" baseline="0" dirty="0" smtClean="0"/>
              <a:t>but</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are</a:t>
            </a:r>
            <a:r>
              <a:rPr kumimoji="1" lang="zh-CN" altLang="en-US" baseline="0" dirty="0" smtClean="0"/>
              <a:t> </a:t>
            </a:r>
            <a:r>
              <a:rPr kumimoji="1" lang="en-US" altLang="zh-CN" baseline="0" dirty="0" smtClean="0"/>
              <a:t>planning</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support</a:t>
            </a:r>
            <a:r>
              <a:rPr kumimoji="1" lang="zh-CN" altLang="en-US" baseline="0" dirty="0" smtClean="0"/>
              <a:t> </a:t>
            </a:r>
            <a:r>
              <a:rPr kumimoji="1" lang="en-US" altLang="zh-CN" baseline="0" dirty="0" smtClean="0"/>
              <a:t>English</a:t>
            </a:r>
            <a:r>
              <a:rPr kumimoji="1" lang="zh-CN" altLang="en-US" baseline="0" dirty="0" smtClean="0"/>
              <a:t> </a:t>
            </a:r>
            <a:r>
              <a:rPr kumimoji="1" lang="en-US" altLang="zh-CN" baseline="0" dirty="0" smtClean="0"/>
              <a:t>in</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near</a:t>
            </a:r>
            <a:r>
              <a:rPr kumimoji="1" lang="zh-CN" altLang="en-US" baseline="0" dirty="0" smtClean="0"/>
              <a:t> </a:t>
            </a:r>
            <a:r>
              <a:rPr kumimoji="1" lang="en-US" altLang="zh-CN" baseline="0" dirty="0" smtClean="0"/>
              <a:t>future.</a:t>
            </a:r>
          </a:p>
          <a:p>
            <a:pPr marL="0" marR="0" indent="0" algn="l" defTabSz="914400" rtl="0" eaLnBrk="1" fontAlgn="auto" latinLnBrk="0" hangingPunct="1">
              <a:lnSpc>
                <a:spcPct val="100000"/>
              </a:lnSpc>
              <a:spcBef>
                <a:spcPts val="0"/>
              </a:spcBef>
              <a:spcAft>
                <a:spcPts val="0"/>
              </a:spcAft>
              <a:buClrTx/>
              <a:buSzTx/>
              <a:buFontTx/>
              <a:buNone/>
            </a:pPr>
            <a:r>
              <a:rPr kumimoji="1" lang="en-US" altLang="zh-CN" baseline="0" dirty="0" smtClean="0"/>
              <a:t>In</a:t>
            </a:r>
            <a:r>
              <a:rPr kumimoji="1" lang="zh-CN" altLang="en-US" baseline="0" dirty="0" smtClean="0"/>
              <a:t> </a:t>
            </a:r>
            <a:r>
              <a:rPr kumimoji="1" lang="en-US" altLang="zh-CN" baseline="0" dirty="0" smtClean="0"/>
              <a:t>this</a:t>
            </a:r>
            <a:r>
              <a:rPr kumimoji="1" lang="zh-CN" altLang="en-US" baseline="0" dirty="0" smtClean="0"/>
              <a:t> </a:t>
            </a:r>
            <a:r>
              <a:rPr kumimoji="1" lang="en-US" altLang="zh-CN" baseline="0" dirty="0" smtClean="0"/>
              <a:t>document,</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can</a:t>
            </a:r>
            <a:r>
              <a:rPr kumimoji="1" lang="zh-CN" altLang="en-US" baseline="0" dirty="0" smtClean="0"/>
              <a:t> </a:t>
            </a:r>
            <a:r>
              <a:rPr kumimoji="1" lang="en-US" altLang="zh-CN" baseline="0" dirty="0" smtClean="0"/>
              <a:t>see</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find</a:t>
            </a:r>
            <a:r>
              <a:rPr kumimoji="1" lang="zh-CN" altLang="en-US" baseline="0" dirty="0" smtClean="0"/>
              <a:t> </a:t>
            </a:r>
            <a:r>
              <a:rPr kumimoji="1" lang="en-US" altLang="zh-CN" baseline="0" dirty="0" smtClean="0"/>
              <a:t>many</a:t>
            </a:r>
            <a:r>
              <a:rPr kumimoji="1" lang="zh-CN" altLang="en-US" baseline="0" dirty="0" smtClean="0"/>
              <a:t> </a:t>
            </a:r>
            <a:r>
              <a:rPr kumimoji="1" lang="en-US" altLang="zh-CN" baseline="0" dirty="0" smtClean="0"/>
              <a:t>error,</a:t>
            </a:r>
            <a:r>
              <a:rPr kumimoji="1" lang="zh-CN" altLang="en-US" baseline="0" dirty="0" smtClean="0"/>
              <a:t> </a:t>
            </a:r>
            <a:r>
              <a:rPr kumimoji="1" lang="en-US" altLang="zh-CN" baseline="0" dirty="0" smtClean="0"/>
              <a:t>(</a:t>
            </a:r>
            <a:r>
              <a:rPr kumimoji="1" lang="en-US" altLang="zh-CN" baseline="0" dirty="0" err="1" smtClean="0"/>
              <a:t>tav</a:t>
            </a:r>
            <a:r>
              <a:rPr kumimoji="1" lang="zh-CN" altLang="en-US" baseline="0" dirty="0" smtClean="0"/>
              <a:t> </a:t>
            </a:r>
            <a:r>
              <a:rPr kumimoji="1" lang="en-US" altLang="zh-CN" baseline="0" dirty="0" smtClean="0"/>
              <a:t>1)</a:t>
            </a:r>
            <a:r>
              <a:rPr kumimoji="1" lang="zh-CN" altLang="en-US" baseline="0" dirty="0" smtClean="0"/>
              <a:t> </a:t>
            </a:r>
            <a:r>
              <a:rPr kumimoji="1" lang="en-US" altLang="zh-CN" baseline="0" dirty="0" smtClean="0"/>
              <a:t>This</a:t>
            </a:r>
            <a:r>
              <a:rPr kumimoji="1" lang="zh-CN" altLang="en-US" baseline="0" dirty="0" smtClean="0"/>
              <a:t> </a:t>
            </a:r>
            <a:r>
              <a:rPr kumimoji="1" lang="en-US" altLang="zh-CN" baseline="0" dirty="0" smtClean="0"/>
              <a:t>one,</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number</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this</a:t>
            </a:r>
            <a:r>
              <a:rPr kumimoji="1" lang="zh-CN" altLang="en-US" baseline="0" dirty="0" smtClean="0"/>
              <a:t> </a:t>
            </a:r>
            <a:r>
              <a:rPr kumimoji="1" lang="en-US" altLang="zh-CN" baseline="0" dirty="0" smtClean="0"/>
              <a:t>indicator</a:t>
            </a:r>
            <a:r>
              <a:rPr kumimoji="1" lang="zh-CN" altLang="en-US" baseline="0" dirty="0" smtClean="0"/>
              <a:t> </a:t>
            </a:r>
            <a:r>
              <a:rPr kumimoji="1" lang="en-US" altLang="zh-CN" baseline="0" dirty="0" smtClean="0"/>
              <a:t>it</a:t>
            </a:r>
            <a:r>
              <a:rPr kumimoji="1" lang="zh-CN" altLang="en-US" baseline="0" dirty="0" smtClean="0"/>
              <a:t> </a:t>
            </a:r>
            <a:r>
              <a:rPr kumimoji="1" lang="en-US" altLang="zh-CN" baseline="0" dirty="0" smtClean="0"/>
              <a:t>write</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this,</a:t>
            </a:r>
            <a:r>
              <a:rPr kumimoji="1" lang="zh-CN" altLang="en-US" baseline="0" dirty="0" smtClean="0"/>
              <a:t> </a:t>
            </a:r>
            <a:r>
              <a:rPr kumimoji="1" lang="en-US" altLang="zh-CN" baseline="0" dirty="0" smtClean="0"/>
              <a:t>but</a:t>
            </a:r>
            <a:r>
              <a:rPr kumimoji="1" lang="zh-CN" altLang="en-US" baseline="0" dirty="0" smtClean="0"/>
              <a:t> </a:t>
            </a:r>
            <a:r>
              <a:rPr kumimoji="1" lang="en-US" altLang="zh-CN" baseline="0" dirty="0" smtClean="0"/>
              <a:t>in</a:t>
            </a:r>
            <a:r>
              <a:rPr kumimoji="1" lang="zh-CN" altLang="en-US" baseline="0" dirty="0" smtClean="0"/>
              <a:t> </a:t>
            </a:r>
            <a:r>
              <a:rPr kumimoji="1" lang="en-US" altLang="zh-CN" baseline="0" dirty="0" smtClean="0"/>
              <a:t>table,</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number</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different.</a:t>
            </a:r>
          </a:p>
          <a:p>
            <a:pPr marL="0" marR="0" indent="0" algn="l" defTabSz="914400" rtl="0" eaLnBrk="1" fontAlgn="auto" latinLnBrk="0" hangingPunct="1">
              <a:lnSpc>
                <a:spcPct val="100000"/>
              </a:lnSpc>
              <a:spcBef>
                <a:spcPts val="0"/>
              </a:spcBef>
              <a:spcAft>
                <a:spcPts val="0"/>
              </a:spcAft>
              <a:buClrTx/>
              <a:buSzTx/>
              <a:buFontTx/>
              <a:buNone/>
            </a:pPr>
            <a:r>
              <a:rPr kumimoji="1" lang="en-US" altLang="zh-CN" baseline="0" dirty="0" smtClean="0"/>
              <a:t>A</a:t>
            </a:r>
            <a:r>
              <a:rPr kumimoji="1" lang="zh-CN" altLang="en-US" baseline="0" dirty="0" smtClean="0"/>
              <a:t> </a:t>
            </a:r>
            <a:r>
              <a:rPr kumimoji="1" lang="en-US" altLang="zh-CN" baseline="0" dirty="0" smtClean="0"/>
              <a:t>more</a:t>
            </a:r>
            <a:r>
              <a:rPr kumimoji="1" lang="zh-CN" altLang="en-US" baseline="0" dirty="0" smtClean="0"/>
              <a:t> </a:t>
            </a:r>
            <a:r>
              <a:rPr kumimoji="1" lang="en-US" altLang="zh-CN" baseline="0" dirty="0" smtClean="0"/>
              <a:t>complicate</a:t>
            </a:r>
            <a:r>
              <a:rPr kumimoji="1" lang="zh-CN" altLang="en-US" baseline="0" dirty="0" smtClean="0"/>
              <a:t> </a:t>
            </a:r>
            <a:r>
              <a:rPr kumimoji="1" lang="en-US" altLang="zh-CN" baseline="0" dirty="0" smtClean="0"/>
              <a:t>case,</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result</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division</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not</a:t>
            </a:r>
            <a:r>
              <a:rPr kumimoji="1" lang="zh-CN" altLang="en-US" baseline="0" dirty="0" smtClean="0"/>
              <a:t> </a:t>
            </a:r>
            <a:r>
              <a:rPr kumimoji="1" lang="en-US" altLang="zh-CN" baseline="0" dirty="0" smtClean="0"/>
              <a:t>consistent.</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can</a:t>
            </a:r>
            <a:r>
              <a:rPr kumimoji="1" lang="zh-CN" altLang="en-US" baseline="0" dirty="0" smtClean="0"/>
              <a:t> </a:t>
            </a:r>
            <a:r>
              <a:rPr kumimoji="1" lang="en-US" altLang="zh-CN" baseline="0" dirty="0" smtClean="0"/>
              <a:t>see</a:t>
            </a:r>
            <a:r>
              <a:rPr kumimoji="1" lang="zh-CN" altLang="en-US" baseline="0" dirty="0" smtClean="0"/>
              <a:t> </a:t>
            </a:r>
            <a:r>
              <a:rPr kumimoji="1" lang="en-US" altLang="zh-CN" baseline="0" dirty="0" smtClean="0"/>
              <a:t>that</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value</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divisor</a:t>
            </a:r>
            <a:r>
              <a:rPr kumimoji="1" lang="zh-CN" altLang="en-US" baseline="0" dirty="0" smtClean="0"/>
              <a:t> </a:t>
            </a:r>
            <a:r>
              <a:rPr kumimoji="1" lang="en-US" altLang="zh-CN" baseline="0" dirty="0" smtClean="0"/>
              <a:t>appear</a:t>
            </a:r>
            <a:r>
              <a:rPr kumimoji="1" lang="zh-CN" altLang="en-US" baseline="0" dirty="0" smtClean="0"/>
              <a:t> </a:t>
            </a:r>
            <a:r>
              <a:rPr kumimoji="1" lang="en-US" altLang="zh-CN" baseline="0" dirty="0" smtClean="0"/>
              <a:t>in</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sentence,</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dividend</a:t>
            </a:r>
            <a:r>
              <a:rPr kumimoji="1" lang="zh-CN" altLang="en-US" baseline="0" dirty="0" smtClean="0"/>
              <a:t> </a:t>
            </a:r>
            <a:r>
              <a:rPr kumimoji="1" lang="en-US" altLang="zh-CN" baseline="0" dirty="0" smtClean="0"/>
              <a:t>appear</a:t>
            </a:r>
            <a:r>
              <a:rPr kumimoji="1" lang="zh-CN" altLang="en-US" baseline="0" dirty="0" smtClean="0"/>
              <a:t> </a:t>
            </a:r>
            <a:r>
              <a:rPr kumimoji="1" lang="en-US" altLang="zh-CN" baseline="0" dirty="0" smtClean="0"/>
              <a:t>in</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table.</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can</a:t>
            </a:r>
            <a:r>
              <a:rPr kumimoji="1" lang="zh-CN" altLang="en-US" baseline="0" dirty="0" smtClean="0"/>
              <a:t> </a:t>
            </a:r>
            <a:r>
              <a:rPr kumimoji="1" lang="en-US" altLang="zh-CN" baseline="0" dirty="0" smtClean="0"/>
              <a:t>easily</a:t>
            </a:r>
            <a:r>
              <a:rPr kumimoji="1" lang="zh-CN" altLang="en-US" baseline="0" dirty="0" smtClean="0"/>
              <a:t> </a:t>
            </a:r>
            <a:r>
              <a:rPr kumimoji="1" lang="en-US" altLang="zh-CN" baseline="0" dirty="0" smtClean="0"/>
              <a:t>see</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value</a:t>
            </a:r>
            <a:r>
              <a:rPr kumimoji="1" lang="zh-CN" altLang="en-US" baseline="0" dirty="0" smtClean="0"/>
              <a:t> </a:t>
            </a:r>
            <a:r>
              <a:rPr kumimoji="1" lang="en-US" altLang="zh-CN" baseline="0" dirty="0" smtClean="0"/>
              <a:t>in</a:t>
            </a:r>
            <a:r>
              <a:rPr kumimoji="1" lang="zh-CN" altLang="en-US" baseline="0" dirty="0" smtClean="0"/>
              <a:t> </a:t>
            </a:r>
            <a:r>
              <a:rPr kumimoji="1" lang="en-US" altLang="zh-CN" baseline="0" dirty="0" smtClean="0"/>
              <a:t>table</a:t>
            </a:r>
            <a:r>
              <a:rPr kumimoji="1" lang="zh-CN" altLang="en-US" baseline="0" dirty="0" smtClean="0"/>
              <a:t> </a:t>
            </a:r>
            <a:r>
              <a:rPr kumimoji="1" lang="en-US" altLang="zh-CN" baseline="0" dirty="0" smtClean="0"/>
              <a:t>with</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click,</a:t>
            </a:r>
            <a:r>
              <a:rPr kumimoji="1" lang="zh-CN" altLang="en-US" baseline="0" dirty="0" smtClean="0"/>
              <a:t> </a:t>
            </a:r>
            <a:r>
              <a:rPr kumimoji="1" lang="en-US" altLang="zh-CN" baseline="0" dirty="0" smtClean="0"/>
              <a:t>instead</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scrolling</a:t>
            </a:r>
            <a:r>
              <a:rPr kumimoji="1" lang="zh-CN" altLang="en-US" baseline="0" dirty="0" smtClean="0"/>
              <a:t> </a:t>
            </a:r>
            <a:r>
              <a:rPr kumimoji="1" lang="en-US" altLang="zh-CN" baseline="0" dirty="0" smtClean="0"/>
              <a:t>up</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down</a:t>
            </a:r>
            <a:r>
              <a:rPr kumimoji="1" lang="zh-CN" altLang="en-US" baseline="0" dirty="0" smtClean="0"/>
              <a:t> </a:t>
            </a:r>
            <a:r>
              <a:rPr kumimoji="1" lang="en-US" altLang="zh-CN" baseline="0" dirty="0" smtClean="0"/>
              <a:t>in</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document</a:t>
            </a:r>
            <a:r>
              <a:rPr kumimoji="1" lang="zh-CN" altLang="en-US" baseline="0" dirty="0" smtClean="0"/>
              <a:t> </a:t>
            </a:r>
            <a:r>
              <a:rPr kumimoji="1" lang="en-US" altLang="zh-CN" baseline="0" dirty="0" smtClean="0"/>
              <a:t>with</a:t>
            </a:r>
            <a:r>
              <a:rPr kumimoji="1" lang="zh-CN" altLang="en-US" baseline="0" dirty="0" smtClean="0"/>
              <a:t> </a:t>
            </a:r>
            <a:r>
              <a:rPr kumimoji="1" lang="en-US" altLang="zh-CN" baseline="0" dirty="0" smtClean="0"/>
              <a:t>hundreds</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pages.</a:t>
            </a:r>
          </a:p>
          <a:p>
            <a:pPr marL="0" marR="0" indent="0" algn="l" defTabSz="914400" rtl="0" eaLnBrk="1" fontAlgn="auto" latinLnBrk="0" hangingPunct="1">
              <a:lnSpc>
                <a:spcPct val="100000"/>
              </a:lnSpc>
              <a:spcBef>
                <a:spcPts val="0"/>
              </a:spcBef>
              <a:spcAft>
                <a:spcPts val="0"/>
              </a:spcAft>
              <a:buClrTx/>
              <a:buSzTx/>
              <a:buFontTx/>
              <a:buNone/>
            </a:pPr>
            <a:endParaRPr kumimoji="1" lang="en-US" altLang="zh-CN" baseline="0" dirty="0" smtClean="0"/>
          </a:p>
        </p:txBody>
      </p:sp>
      <p:sp>
        <p:nvSpPr>
          <p:cNvPr id="1048732" name="幻灯片编号占位符 3"/>
          <p:cNvSpPr>
            <a:spLocks noGrp="1"/>
          </p:cNvSpPr>
          <p:nvPr>
            <p:ph type="sldNum" sz="quarter" idx="10"/>
          </p:nvPr>
        </p:nvSpPr>
        <p:spPr/>
        <p:txBody>
          <a:bodyPr/>
          <a:lstStyle/>
          <a:p>
            <a:fld id="{7465DBDB-A726-4F18-B575-32BFBF1CD059}"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4" name="幻灯片图像占位符 1"/>
          <p:cNvSpPr>
            <a:spLocks noGrp="1" noRot="1" noChangeAspect="1"/>
          </p:cNvSpPr>
          <p:nvPr>
            <p:ph type="sldImg"/>
          </p:nvPr>
        </p:nvSpPr>
        <p:spPr>
          <a:xfrm>
            <a:off x="1371600" y="1143000"/>
            <a:ext cx="4114800" cy="3086100"/>
          </a:xfrm>
        </p:spPr>
      </p:sp>
      <p:sp>
        <p:nvSpPr>
          <p:cNvPr id="1048735" name="备注占位符 2"/>
          <p:cNvSpPr>
            <a:spLocks noGrp="1"/>
          </p:cNvSpPr>
          <p:nvPr>
            <p:ph type="body" idx="1"/>
          </p:nvPr>
        </p:nvSpPr>
        <p:spPr/>
        <p:txBody>
          <a:bodyPr/>
          <a:lstStyle/>
          <a:p>
            <a:r>
              <a:rPr kumimoji="1" lang="en-US" altLang="zh-CN" dirty="0" smtClean="0"/>
              <a:t>So</a:t>
            </a:r>
            <a:r>
              <a:rPr kumimoji="1" lang="zh-CN" altLang="en-US" baseline="0" dirty="0" smtClean="0"/>
              <a:t> </a:t>
            </a:r>
            <a:r>
              <a:rPr kumimoji="1" lang="en-US" altLang="zh-CN" baseline="0" dirty="0" smtClean="0"/>
              <a:t>this</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our</a:t>
            </a:r>
            <a:r>
              <a:rPr kumimoji="1" lang="zh-CN" altLang="en-US" baseline="0" dirty="0" smtClean="0"/>
              <a:t> </a:t>
            </a:r>
            <a:r>
              <a:rPr kumimoji="1" lang="en-US" altLang="zh-CN" baseline="0" dirty="0" smtClean="0"/>
              <a:t>presentation,</a:t>
            </a:r>
            <a:r>
              <a:rPr kumimoji="1" lang="zh-CN" altLang="en-US" baseline="0" dirty="0" smtClean="0"/>
              <a:t> </a:t>
            </a:r>
            <a:r>
              <a:rPr kumimoji="1" lang="en-US" altLang="zh-CN" baseline="0" dirty="0" smtClean="0"/>
              <a:t>thank</a:t>
            </a:r>
            <a:r>
              <a:rPr kumimoji="1" lang="zh-CN" altLang="en-US" baseline="0" dirty="0" smtClean="0"/>
              <a:t> </a:t>
            </a:r>
            <a:r>
              <a:rPr kumimoji="1" lang="en-US" altLang="zh-CN" baseline="0" dirty="0" smtClean="0"/>
              <a:t>you</a:t>
            </a:r>
            <a:r>
              <a:rPr kumimoji="1" lang="zh-CN" altLang="en-US" baseline="0" dirty="0" smtClean="0"/>
              <a:t> </a:t>
            </a:r>
            <a:r>
              <a:rPr kumimoji="1" lang="en-US" altLang="zh-CN" baseline="0" dirty="0" smtClean="0"/>
              <a:t>for</a:t>
            </a:r>
            <a:r>
              <a:rPr kumimoji="1" lang="zh-CN" altLang="en-US" baseline="0" dirty="0" smtClean="0"/>
              <a:t> </a:t>
            </a:r>
            <a:r>
              <a:rPr kumimoji="1" lang="en-US" altLang="zh-CN" baseline="0" dirty="0" smtClean="0"/>
              <a:t>your</a:t>
            </a:r>
            <a:r>
              <a:rPr kumimoji="1" lang="zh-CN" altLang="en-US" baseline="0" dirty="0" smtClean="0"/>
              <a:t> </a:t>
            </a:r>
            <a:r>
              <a:rPr kumimoji="1" lang="en-US" altLang="zh-CN" baseline="0" dirty="0" smtClean="0"/>
              <a:t>listening!!</a:t>
            </a:r>
            <a:endParaRPr kumimoji="1" lang="zh-CN" altLang="en-US" dirty="0"/>
          </a:p>
        </p:txBody>
      </p:sp>
      <p:sp>
        <p:nvSpPr>
          <p:cNvPr id="1048736" name="幻灯片编号占位符 3"/>
          <p:cNvSpPr>
            <a:spLocks noGrp="1"/>
          </p:cNvSpPr>
          <p:nvPr>
            <p:ph type="sldNum" sz="quarter" idx="10"/>
          </p:nvPr>
        </p:nvSpPr>
        <p:spPr/>
        <p:txBody>
          <a:bodyPr/>
          <a:lstStyle/>
          <a:p>
            <a:fld id="{7465DBDB-A726-4F18-B575-32BFBF1CD059}" type="slidenum">
              <a:rPr lang="zh-CN" altLang="en-US" smtClean="0"/>
              <a:t>28</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6" name="幻灯片图像占位符 1"/>
          <p:cNvSpPr>
            <a:spLocks noGrp="1" noRot="1" noChangeAspect="1"/>
          </p:cNvSpPr>
          <p:nvPr>
            <p:ph type="sldImg"/>
          </p:nvPr>
        </p:nvSpPr>
        <p:spPr>
          <a:xfrm>
            <a:off x="1371600" y="1143000"/>
            <a:ext cx="4114800" cy="3086100"/>
          </a:xfrm>
        </p:spPr>
      </p:sp>
      <p:sp>
        <p:nvSpPr>
          <p:cNvPr id="1048637" name="备注占位符 2"/>
          <p:cNvSpPr>
            <a:spLocks noGrp="1"/>
          </p:cNvSpPr>
          <p:nvPr>
            <p:ph type="body" idx="1"/>
          </p:nvPr>
        </p:nvSpPr>
        <p:spPr/>
        <p:txBody>
          <a:bodyPr/>
          <a:lstStyle/>
          <a:p>
            <a:r>
              <a:rPr kumimoji="1" lang="en-US" altLang="zh-CN" dirty="0" smtClean="0"/>
              <a:t>Claims over the numerical relationships widely exist in the published documents on Web. 
##
For example, in</a:t>
            </a:r>
            <a:r>
              <a:rPr kumimoji="1" lang="zh-CN" altLang="en-US" dirty="0" smtClean="0"/>
              <a:t> </a:t>
            </a:r>
            <a:r>
              <a:rPr kumimoji="1" lang="en-US" altLang="zh-CN" dirty="0" smtClean="0"/>
              <a:t>science,</a:t>
            </a:r>
            <a:r>
              <a:rPr kumimoji="1" lang="zh-CN" altLang="en-US" dirty="0" smtClean="0"/>
              <a:t> </a:t>
            </a:r>
            <a:r>
              <a:rPr kumimoji="1" lang="en-US" altLang="zh-CN" dirty="0" smtClean="0"/>
              <a:t>sentence like this: in the period from eighteen, eighty to twenty twelve, The global average surface temperature has increased by zero point eighty five degree Celsius. It claims a numerical relationship that the temperature in eighteen eighty minus the temperature in twenty twelve is zero point eighty five degree Celsius.</a:t>
            </a:r>
          </a:p>
        </p:txBody>
      </p:sp>
      <p:sp>
        <p:nvSpPr>
          <p:cNvPr id="1048638" name="幻灯片编号占位符 3"/>
          <p:cNvSpPr>
            <a:spLocks noGrp="1"/>
          </p:cNvSpPr>
          <p:nvPr>
            <p:ph type="sldNum" sz="quarter" idx="10"/>
          </p:nvPr>
        </p:nvSpPr>
        <p:spPr/>
        <p:txBody>
          <a:bodyPr/>
          <a:lstStyle/>
          <a:p>
            <a:fld id="{7465DBDB-A726-4F18-B575-32BFBF1CD059}"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1" name="幻灯片图像占位符 1"/>
          <p:cNvSpPr>
            <a:spLocks noGrp="1" noRot="1" noChangeAspect="1"/>
          </p:cNvSpPr>
          <p:nvPr>
            <p:ph type="sldImg"/>
          </p:nvPr>
        </p:nvSpPr>
        <p:spPr>
          <a:xfrm>
            <a:off x="1371600" y="1143000"/>
            <a:ext cx="4114800" cy="3086100"/>
          </a:xfrm>
        </p:spPr>
      </p:sp>
      <p:sp>
        <p:nvSpPr>
          <p:cNvPr id="1048642" name="备注占位符 2"/>
          <p:cNvSpPr>
            <a:spLocks noGrp="1"/>
          </p:cNvSpPr>
          <p:nvPr>
            <p:ph type="body" idx="1"/>
          </p:nvPr>
        </p:nvSpPr>
        <p:spPr/>
        <p:txBody>
          <a:bodyPr/>
          <a:lstStyle/>
          <a:p>
            <a:r>
              <a:rPr kumimoji="1" lang="zh-CN" altLang="en-US" dirty="0"/>
              <a:t>And similar claims exist in financial documents too. </a:t>
            </a:r>
            <a:r>
              <a:rPr kumimoji="1" lang="en-US" altLang="zh-CN" dirty="0" smtClean="0"/>
              <a:t>Like:</a:t>
            </a:r>
            <a:r>
              <a:rPr kumimoji="1" lang="zh-CN" altLang="en-US" baseline="0" dirty="0" smtClean="0"/>
              <a:t> </a:t>
            </a:r>
            <a:r>
              <a:rPr kumimoji="1" lang="zh-CN" altLang="en-US" dirty="0" smtClean="0"/>
              <a:t>For </a:t>
            </a:r>
            <a:r>
              <a:rPr kumimoji="1" lang="zh-CN" altLang="en-US" dirty="0"/>
              <a:t>the year twenty fifteen, and twenty sixteen, we had prepayment and other payments in aggregate amount of approximately One number, another number constitute some percent and some Percent, of current liabilities respectively. </a:t>
            </a:r>
            <a:endParaRPr kumimoji="1" lang="en-US" altLang="zh-CN" dirty="0" smtClean="0"/>
          </a:p>
          <a:p>
            <a:endParaRPr kumimoji="1" lang="en-US" altLang="zh-CN" dirty="0" smtClean="0"/>
          </a:p>
          <a:p>
            <a:r>
              <a:rPr kumimoji="1" lang="en-US" altLang="zh-CN" dirty="0" smtClean="0"/>
              <a:t>There</a:t>
            </a:r>
            <a:r>
              <a:rPr kumimoji="1" lang="zh-CN" altLang="en-US" baseline="0" dirty="0" smtClean="0"/>
              <a:t> </a:t>
            </a:r>
            <a:r>
              <a:rPr kumimoji="1" lang="en-US" altLang="zh-CN" baseline="0" dirty="0" smtClean="0"/>
              <a:t>are</a:t>
            </a:r>
            <a:r>
              <a:rPr kumimoji="1" lang="zh-CN" altLang="en-US" baseline="0" dirty="0" smtClean="0"/>
              <a:t> </a:t>
            </a:r>
            <a:r>
              <a:rPr kumimoji="1" lang="en-US" altLang="zh-CN" baseline="0" dirty="0" smtClean="0"/>
              <a:t>four</a:t>
            </a:r>
            <a:r>
              <a:rPr kumimoji="1" lang="zh-CN" altLang="en-US" baseline="0" dirty="0" smtClean="0"/>
              <a:t> </a:t>
            </a:r>
            <a:r>
              <a:rPr kumimoji="1" lang="en-US" altLang="zh-CN" baseline="0" dirty="0" smtClean="0"/>
              <a:t>formulas</a:t>
            </a:r>
            <a:r>
              <a:rPr kumimoji="1" lang="zh-CN" altLang="en-US" baseline="0" dirty="0" smtClean="0"/>
              <a:t> </a:t>
            </a:r>
            <a:r>
              <a:rPr kumimoji="1" lang="en-US" altLang="zh-CN" baseline="0" dirty="0" smtClean="0"/>
              <a:t>claimed</a:t>
            </a:r>
            <a:r>
              <a:rPr kumimoji="1" lang="zh-CN" altLang="en-US" baseline="0" dirty="0" smtClean="0"/>
              <a:t> </a:t>
            </a:r>
            <a:r>
              <a:rPr kumimoji="1" lang="en-US" altLang="zh-CN" baseline="0" dirty="0" smtClean="0"/>
              <a:t>in</a:t>
            </a:r>
            <a:r>
              <a:rPr kumimoji="1" lang="zh-CN" altLang="en-US" baseline="0" dirty="0" smtClean="0"/>
              <a:t> </a:t>
            </a:r>
            <a:r>
              <a:rPr kumimoji="1" lang="en-US" altLang="zh-CN" baseline="0" dirty="0" smtClean="0"/>
              <a:t>this</a:t>
            </a:r>
            <a:r>
              <a:rPr kumimoji="1" lang="zh-CN" altLang="en-US" baseline="0" dirty="0" smtClean="0"/>
              <a:t> </a:t>
            </a:r>
            <a:r>
              <a:rPr kumimoji="1" lang="en-US" altLang="zh-CN" baseline="0" dirty="0" smtClean="0"/>
              <a:t>sentence,</a:t>
            </a:r>
            <a:r>
              <a:rPr kumimoji="1" lang="zh-CN" altLang="en-US" baseline="0" dirty="0" smtClean="0"/>
              <a:t> </a:t>
            </a:r>
            <a:r>
              <a:rPr kumimoji="1" lang="en-US" altLang="zh-CN" baseline="0" dirty="0" smtClean="0"/>
              <a:t>two</a:t>
            </a:r>
            <a:r>
              <a:rPr kumimoji="1" lang="zh-CN" altLang="en-US" baseline="0" dirty="0" smtClean="0"/>
              <a:t> </a:t>
            </a:r>
            <a:r>
              <a:rPr kumimoji="1" lang="en-US" altLang="zh-CN" baseline="0" dirty="0" smtClean="0"/>
              <a:t>summations,</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two</a:t>
            </a:r>
            <a:r>
              <a:rPr kumimoji="1" lang="zh-CN" altLang="en-US" baseline="0" dirty="0" smtClean="0"/>
              <a:t> </a:t>
            </a:r>
            <a:r>
              <a:rPr kumimoji="1" lang="en-US" altLang="zh-CN" baseline="0" dirty="0" smtClean="0"/>
              <a:t>divisions.</a:t>
            </a:r>
            <a:endParaRPr kumimoji="1" lang="en-US" altLang="zh-CN" dirty="0" smtClean="0"/>
          </a:p>
          <a:p>
            <a:endParaRPr kumimoji="1" lang="en-US" altLang="zh-CN" dirty="0" smtClean="0"/>
          </a:p>
          <a:p>
            <a:r>
              <a:rPr kumimoji="1" lang="en-US" altLang="zh-CN" dirty="0" smtClean="0"/>
              <a:t>This</a:t>
            </a:r>
            <a:r>
              <a:rPr kumimoji="1" lang="zh-CN" altLang="en-US" baseline="0" dirty="0" smtClean="0"/>
              <a:t> </a:t>
            </a:r>
            <a:r>
              <a:rPr kumimoji="1" lang="en-US" altLang="zh-CN" baseline="0" dirty="0" smtClean="0"/>
              <a:t>paper</a:t>
            </a:r>
            <a:r>
              <a:rPr kumimoji="1" lang="zh-CN" altLang="en-US" baseline="0" dirty="0" smtClean="0"/>
              <a:t> </a:t>
            </a:r>
            <a:r>
              <a:rPr kumimoji="1" lang="en-US" altLang="zh-CN" baseline="0" dirty="0" smtClean="0"/>
              <a:t>we</a:t>
            </a:r>
            <a:r>
              <a:rPr kumimoji="1" lang="zh-CN" altLang="en-US" baseline="0" dirty="0" smtClean="0"/>
              <a:t> </a:t>
            </a:r>
            <a:r>
              <a:rPr kumimoji="1" lang="en-US" altLang="zh-CN" baseline="0" dirty="0" smtClean="0"/>
              <a:t>focus</a:t>
            </a:r>
            <a:r>
              <a:rPr kumimoji="1" lang="zh-CN" altLang="en-US" baseline="0" dirty="0" smtClean="0"/>
              <a:t> </a:t>
            </a:r>
            <a:r>
              <a:rPr kumimoji="1" lang="en-US" altLang="zh-CN" baseline="0" dirty="0" smtClean="0"/>
              <a:t>on</a:t>
            </a:r>
            <a:r>
              <a:rPr kumimoji="1" lang="zh-CN" altLang="en-US" baseline="0" dirty="0" smtClean="0"/>
              <a:t> </a:t>
            </a:r>
            <a:r>
              <a:rPr kumimoji="1" lang="en-US" altLang="zh-CN" baseline="0" dirty="0" smtClean="0"/>
              <a:t>formulas</a:t>
            </a:r>
            <a:r>
              <a:rPr kumimoji="1" lang="zh-CN" altLang="en-US" baseline="0" dirty="0" smtClean="0"/>
              <a:t> </a:t>
            </a:r>
            <a:r>
              <a:rPr kumimoji="1" lang="en-US" altLang="zh-CN" baseline="0" dirty="0" smtClean="0"/>
              <a:t>in</a:t>
            </a:r>
            <a:r>
              <a:rPr kumimoji="1" lang="zh-CN" altLang="en-US" baseline="0" dirty="0" smtClean="0"/>
              <a:t> </a:t>
            </a:r>
            <a:r>
              <a:rPr kumimoji="1" lang="en-US" altLang="zh-CN" baseline="0" dirty="0" smtClean="0"/>
              <a:t>financial</a:t>
            </a:r>
            <a:r>
              <a:rPr kumimoji="1" lang="zh-CN" altLang="en-US" baseline="0" dirty="0" smtClean="0"/>
              <a:t> </a:t>
            </a:r>
            <a:r>
              <a:rPr kumimoji="1" lang="en-US" altLang="zh-CN" baseline="0" dirty="0" smtClean="0"/>
              <a:t>documents.</a:t>
            </a:r>
            <a:endParaRPr kumimoji="1" lang="zh-CN" altLang="en-US" dirty="0"/>
          </a:p>
        </p:txBody>
      </p:sp>
      <p:sp>
        <p:nvSpPr>
          <p:cNvPr id="1048643" name="幻灯片编号占位符 3"/>
          <p:cNvSpPr>
            <a:spLocks noGrp="1"/>
          </p:cNvSpPr>
          <p:nvPr>
            <p:ph type="sldNum" sz="quarter" idx="10"/>
          </p:nvPr>
        </p:nvSpPr>
        <p:spPr/>
        <p:txBody>
          <a:bodyPr/>
          <a:lstStyle/>
          <a:p>
            <a:fld id="{7465DBDB-A726-4F18-B575-32BFBF1CD059}"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6" name="幻灯片图像占位符 1"/>
          <p:cNvSpPr>
            <a:spLocks noGrp="1" noRot="1" noChangeAspect="1"/>
          </p:cNvSpPr>
          <p:nvPr>
            <p:ph type="sldImg"/>
          </p:nvPr>
        </p:nvSpPr>
        <p:spPr>
          <a:xfrm>
            <a:off x="1371600" y="1143000"/>
            <a:ext cx="4114800" cy="3086100"/>
          </a:xfrm>
        </p:spPr>
      </p:sp>
      <p:sp>
        <p:nvSpPr>
          <p:cNvPr id="1048647" name="备注占位符 2"/>
          <p:cNvSpPr>
            <a:spLocks noGrp="1"/>
          </p:cNvSpPr>
          <p:nvPr>
            <p:ph type="body" idx="1"/>
          </p:nvPr>
        </p:nvSpPr>
        <p:spPr/>
        <p:txBody>
          <a:bodyPr/>
          <a:lstStyle/>
          <a:p>
            <a:r>
              <a:rPr kumimoji="1" lang="en-US" altLang="zh-CN" dirty="0" smtClean="0"/>
              <a:t>The wild existence of claims of formulas give birth to the demand for Numerical cross checking.
## What is numerical cross checking? 
##
The</a:t>
            </a:r>
            <a:r>
              <a:rPr kumimoji="1" lang="zh-CN" altLang="en-US" dirty="0" smtClean="0"/>
              <a:t> </a:t>
            </a:r>
            <a:r>
              <a:rPr kumimoji="1" lang="en-US" altLang="zh-CN" dirty="0" smtClean="0"/>
              <a:t>sentence</a:t>
            </a:r>
            <a:r>
              <a:rPr kumimoji="1" lang="zh-CN" altLang="en-US" dirty="0" smtClean="0"/>
              <a:t> </a:t>
            </a:r>
            <a:r>
              <a:rPr kumimoji="1" lang="en-US" altLang="zh-CN" dirty="0" smtClean="0"/>
              <a:t>we</a:t>
            </a:r>
            <a:r>
              <a:rPr kumimoji="1" lang="zh-CN" altLang="en-US" dirty="0" smtClean="0"/>
              <a:t> </a:t>
            </a:r>
            <a:r>
              <a:rPr kumimoji="1" lang="en-US" altLang="zh-CN" dirty="0" smtClean="0"/>
              <a:t>saw</a:t>
            </a:r>
            <a:r>
              <a:rPr kumimoji="1" lang="zh-CN" altLang="en-US" baseline="0" dirty="0" smtClean="0"/>
              <a:t> </a:t>
            </a:r>
            <a:r>
              <a:rPr kumimoji="1" lang="en-US" altLang="zh-CN" dirty="0" smtClean="0"/>
              <a:t>in</a:t>
            </a:r>
            <a:r>
              <a:rPr kumimoji="1" lang="zh-CN" altLang="en-US" dirty="0" smtClean="0"/>
              <a:t> </a:t>
            </a:r>
            <a:r>
              <a:rPr kumimoji="1" lang="en-US" altLang="zh-CN" dirty="0" smtClean="0"/>
              <a:t>last</a:t>
            </a:r>
            <a:r>
              <a:rPr kumimoji="1" lang="zh-CN" altLang="en-US" dirty="0" smtClean="0"/>
              <a:t> </a:t>
            </a:r>
            <a:r>
              <a:rPr kumimoji="1" lang="en-US" altLang="zh-CN" dirty="0" smtClean="0"/>
              <a:t>slide</a:t>
            </a:r>
            <a:r>
              <a:rPr kumimoji="1" lang="zh-CN" altLang="en-US" dirty="0" smtClean="0"/>
              <a:t> </a:t>
            </a:r>
            <a:r>
              <a:rPr kumimoji="1" lang="en-US" altLang="zh-CN" dirty="0" smtClean="0"/>
              <a:t>are</a:t>
            </a:r>
            <a:r>
              <a:rPr kumimoji="1" lang="zh-CN" altLang="en-US" baseline="0" dirty="0" smtClean="0"/>
              <a:t> </a:t>
            </a:r>
            <a:r>
              <a:rPr kumimoji="1" lang="en-US" altLang="zh-CN" baseline="0" dirty="0" smtClean="0"/>
              <a:t>based</a:t>
            </a:r>
            <a:r>
              <a:rPr kumimoji="1" lang="zh-CN" altLang="en-US" baseline="0" dirty="0" smtClean="0"/>
              <a:t> </a:t>
            </a:r>
            <a:r>
              <a:rPr kumimoji="1" lang="en-US" altLang="zh-CN" baseline="0" dirty="0" smtClean="0"/>
              <a:t>on</a:t>
            </a:r>
            <a:r>
              <a:rPr kumimoji="1" lang="zh-CN" altLang="en-US" baseline="0" dirty="0" smtClean="0"/>
              <a:t> </a:t>
            </a:r>
            <a:r>
              <a:rPr kumimoji="1" lang="en-US" altLang="zh-CN" dirty="0" smtClean="0"/>
              <a:t>the table</a:t>
            </a:r>
            <a:r>
              <a:rPr kumimoji="1" lang="zh-CN" altLang="en-US" dirty="0" smtClean="0"/>
              <a:t> </a:t>
            </a:r>
            <a:r>
              <a:rPr kumimoji="1" lang="en-US" altLang="zh-CN" dirty="0" smtClean="0"/>
              <a:t>in</a:t>
            </a:r>
            <a:r>
              <a:rPr kumimoji="1" lang="zh-CN" altLang="en-US" dirty="0" smtClean="0"/>
              <a:t> </a:t>
            </a:r>
            <a:r>
              <a:rPr kumimoji="1" lang="en-US" altLang="zh-CN" dirty="0" smtClean="0"/>
              <a:t>the</a:t>
            </a:r>
            <a:r>
              <a:rPr kumimoji="1" lang="zh-CN" altLang="en-US" dirty="0" smtClean="0"/>
              <a:t> </a:t>
            </a:r>
            <a:r>
              <a:rPr kumimoji="1" lang="en-US" altLang="zh-CN" dirty="0" smtClean="0"/>
              <a:t>same</a:t>
            </a:r>
            <a:r>
              <a:rPr kumimoji="1" lang="zh-CN" altLang="en-US" dirty="0" smtClean="0"/>
              <a:t> </a:t>
            </a:r>
            <a:r>
              <a:rPr kumimoji="1" lang="en-US" altLang="zh-CN" dirty="0" smtClean="0"/>
              <a:t>document,</a:t>
            </a:r>
            <a:r>
              <a:rPr kumimoji="1" lang="zh-CN" altLang="en-US" dirty="0" smtClean="0"/>
              <a:t> </a:t>
            </a:r>
            <a:r>
              <a:rPr kumimoji="1" lang="en-US" altLang="zh-CN" dirty="0" smtClean="0"/>
              <a:t>as</a:t>
            </a:r>
            <a:r>
              <a:rPr kumimoji="1" lang="zh-CN" altLang="en-US" baseline="0" dirty="0" smtClean="0"/>
              <a:t> </a:t>
            </a:r>
            <a:r>
              <a:rPr kumimoji="1" lang="en-US" altLang="zh-CN" baseline="0" dirty="0" smtClean="0"/>
              <a:t>shown</a:t>
            </a:r>
            <a:r>
              <a:rPr kumimoji="1" lang="en-US" altLang="zh-CN" dirty="0" smtClean="0"/>
              <a:t> below.</a:t>
            </a:r>
            <a:r>
              <a:rPr kumimoji="1" lang="zh-CN" altLang="en-US" dirty="0" smtClean="0"/>
              <a:t> </a:t>
            </a:r>
            <a:r>
              <a:rPr kumimoji="1" lang="en-US" altLang="zh-CN" dirty="0" smtClean="0"/>
              <a:t>It contains basic indicators like prepayment, other payables. Now we have two representation of the same data,</a:t>
            </a:r>
            <a:r>
              <a:rPr kumimoji="1" lang="zh-CN" altLang="en-US" dirty="0" smtClean="0"/>
              <a:t> </a:t>
            </a:r>
            <a:r>
              <a:rPr kumimoji="1" lang="en-US" altLang="zh-CN" dirty="0" smtClean="0"/>
              <a:t>in</a:t>
            </a:r>
            <a:r>
              <a:rPr kumimoji="1" lang="zh-CN" altLang="en-US" dirty="0" smtClean="0"/>
              <a:t> </a:t>
            </a:r>
            <a:r>
              <a:rPr kumimoji="1" lang="en-US" altLang="zh-CN" dirty="0" smtClean="0"/>
              <a:t>text</a:t>
            </a:r>
            <a:r>
              <a:rPr kumimoji="1" lang="zh-CN" altLang="en-US" dirty="0" smtClean="0"/>
              <a:t> </a:t>
            </a:r>
            <a:r>
              <a:rPr kumimoji="1" lang="en-US" altLang="zh-CN" dirty="0" smtClean="0"/>
              <a:t>and</a:t>
            </a:r>
            <a:r>
              <a:rPr kumimoji="1" lang="zh-CN" altLang="en-US" dirty="0" smtClean="0"/>
              <a:t> </a:t>
            </a:r>
            <a:r>
              <a:rPr kumimoji="1" lang="en-US" altLang="zh-CN" dirty="0" smtClean="0"/>
              <a:t>in</a:t>
            </a:r>
            <a:r>
              <a:rPr kumimoji="1" lang="zh-CN" altLang="en-US" dirty="0" smtClean="0"/>
              <a:t> </a:t>
            </a:r>
            <a:r>
              <a:rPr kumimoji="1" lang="en-US" altLang="zh-CN" dirty="0" smtClean="0"/>
              <a:t>table, so we need to make sure that these two are consistent. This is what NCC</a:t>
            </a:r>
            <a:r>
              <a:rPr kumimoji="1" lang="zh-CN" altLang="en-US" baseline="0" dirty="0" smtClean="0"/>
              <a:t> </a:t>
            </a:r>
            <a:r>
              <a:rPr kumimoji="1" lang="en-US" altLang="zh-CN" dirty="0" smtClean="0"/>
              <a:t>do: cross-check the consistency between text and structured data.</a:t>
            </a:r>
          </a:p>
        </p:txBody>
      </p:sp>
      <p:sp>
        <p:nvSpPr>
          <p:cNvPr id="1048648" name="幻灯片编号占位符 3"/>
          <p:cNvSpPr>
            <a:spLocks noGrp="1"/>
          </p:cNvSpPr>
          <p:nvPr>
            <p:ph type="sldNum" sz="quarter" idx="10"/>
          </p:nvPr>
        </p:nvSpPr>
        <p:spPr/>
        <p:txBody>
          <a:bodyPr/>
          <a:lstStyle/>
          <a:p>
            <a:fld id="{7465DBDB-A726-4F18-B575-32BFBF1CD059}"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2" name="幻灯片图像占位符 1"/>
          <p:cNvSpPr>
            <a:spLocks noGrp="1" noRot="1" noChangeAspect="1"/>
          </p:cNvSpPr>
          <p:nvPr>
            <p:ph type="sldImg"/>
          </p:nvPr>
        </p:nvSpPr>
        <p:spPr>
          <a:xfrm>
            <a:off x="1371600" y="1143000"/>
            <a:ext cx="4114800" cy="3086100"/>
          </a:xfrm>
        </p:spPr>
      </p:sp>
      <p:sp>
        <p:nvSpPr>
          <p:cNvPr id="1048653" name="备注占位符 2"/>
          <p:cNvSpPr>
            <a:spLocks noGrp="1"/>
          </p:cNvSpPr>
          <p:nvPr>
            <p:ph type="body" idx="1"/>
          </p:nvPr>
        </p:nvSpPr>
        <p:spPr/>
        <p:txBody>
          <a:bodyPr/>
          <a:lstStyle/>
          <a:p>
            <a:r>
              <a:rPr kumimoji="1" lang="en-US" altLang="zh-CN" dirty="0"/>
              <a:t>The next question would </a:t>
            </a:r>
            <a:r>
              <a:rPr kumimoji="1" lang="en-US" altLang="zh-CN" dirty="0" smtClean="0"/>
              <a:t>be </a:t>
            </a:r>
            <a:r>
              <a:rPr kumimoji="1" lang="en-US" altLang="zh-CN" dirty="0"/>
              <a:t>why, why do we need </a:t>
            </a:r>
            <a:r>
              <a:rPr kumimoji="1" lang="en-US" altLang="zh-CN" dirty="0" smtClean="0"/>
              <a:t>NCC. The</a:t>
            </a:r>
            <a:r>
              <a:rPr kumimoji="1" lang="zh-CN" altLang="en-US" dirty="0" smtClean="0"/>
              <a:t> </a:t>
            </a:r>
            <a:r>
              <a:rPr kumimoji="1" lang="en-US" altLang="zh-CN" dirty="0" smtClean="0"/>
              <a:t>short </a:t>
            </a:r>
            <a:r>
              <a:rPr kumimoji="1" lang="en-US" altLang="zh-CN" dirty="0"/>
              <a:t>answer is </a:t>
            </a:r>
            <a:r>
              <a:rPr kumimoji="1" lang="en-US" altLang="zh-CN" dirty="0" smtClean="0"/>
              <a:t>inconsistency may cost </a:t>
            </a:r>
            <a:r>
              <a:rPr kumimoji="1" lang="en-US" altLang="zh-CN" dirty="0"/>
              <a:t>a lot</a:t>
            </a:r>
            <a:r>
              <a:rPr kumimoji="1" lang="en-US" altLang="zh-CN" dirty="0" smtClean="0"/>
              <a:t>. </a:t>
            </a:r>
          </a:p>
          <a:p>
            <a:endParaRPr kumimoji="1" lang="en-US" altLang="zh-CN" dirty="0" smtClean="0"/>
          </a:p>
          <a:p>
            <a:r>
              <a:rPr kumimoji="1" lang="en-US" altLang="zh-CN" dirty="0" smtClean="0"/>
              <a:t>A </a:t>
            </a:r>
            <a:r>
              <a:rPr kumimoji="1" lang="en-US" altLang="zh-CN" dirty="0"/>
              <a:t>very famous example is that in twenty eleven, </a:t>
            </a:r>
            <a:r>
              <a:rPr kumimoji="1" lang="en-US" altLang="zh-CN" dirty="0" err="1"/>
              <a:t>goldman</a:t>
            </a:r>
            <a:r>
              <a:rPr kumimoji="1" lang="en-US" altLang="zh-CN" dirty="0"/>
              <a:t> </a:t>
            </a:r>
            <a:r>
              <a:rPr kumimoji="1" lang="en-US" altLang="zh-CN" dirty="0" err="1"/>
              <a:t>sachs</a:t>
            </a:r>
            <a:r>
              <a:rPr kumimoji="1" lang="en-US" altLang="zh-CN" dirty="0"/>
              <a:t> </a:t>
            </a:r>
            <a:r>
              <a:rPr kumimoji="1" lang="en-US" altLang="zh-CN" dirty="0" smtClean="0"/>
              <a:t>made </a:t>
            </a:r>
            <a:r>
              <a:rPr kumimoji="1" lang="en-US" altLang="zh-CN" dirty="0"/>
              <a:t>a typo </a:t>
            </a:r>
            <a:r>
              <a:rPr kumimoji="1" lang="en-US" altLang="zh-CN" dirty="0" smtClean="0"/>
              <a:t>which cost it forty </a:t>
            </a:r>
            <a:r>
              <a:rPr kumimoji="1" lang="en-US" altLang="zh-CN" dirty="0"/>
              <a:t>five million dollars. </a:t>
            </a:r>
            <a:endParaRPr kumimoji="1" lang="en-US" altLang="zh-CN" dirty="0" smtClean="0"/>
          </a:p>
          <a:p>
            <a:endParaRPr kumimoji="1" lang="en-US" altLang="zh-CN" dirty="0" smtClean="0"/>
          </a:p>
          <a:p>
            <a:r>
              <a:rPr kumimoji="1" lang="en-US" altLang="zh-CN" dirty="0" smtClean="0"/>
              <a:t>//</a:t>
            </a:r>
            <a:r>
              <a:rPr kumimoji="1" lang="zh-CN" altLang="en-US" dirty="0" smtClean="0"/>
              <a:t> </a:t>
            </a:r>
            <a:r>
              <a:rPr kumimoji="1" lang="en-US" altLang="zh-CN" dirty="0" smtClean="0"/>
              <a:t>Published</a:t>
            </a:r>
            <a:r>
              <a:rPr kumimoji="1" lang="zh-CN" altLang="en-US" baseline="0" dirty="0" smtClean="0"/>
              <a:t> </a:t>
            </a:r>
            <a:r>
              <a:rPr kumimoji="1" lang="en-US" altLang="zh-CN" baseline="0" dirty="0" smtClean="0"/>
              <a:t>f</a:t>
            </a:r>
            <a:r>
              <a:rPr kumimoji="1" lang="en-US" altLang="zh-CN" dirty="0" smtClean="0"/>
              <a:t>inancial</a:t>
            </a:r>
            <a:r>
              <a:rPr kumimoji="1" lang="zh-CN" altLang="en-US" dirty="0" smtClean="0"/>
              <a:t> </a:t>
            </a:r>
            <a:r>
              <a:rPr kumimoji="1" lang="en-US" altLang="zh-CN" dirty="0" smtClean="0"/>
              <a:t>documents</a:t>
            </a:r>
            <a:r>
              <a:rPr kumimoji="1" lang="zh-CN" altLang="en-US" dirty="0" smtClean="0"/>
              <a:t> </a:t>
            </a:r>
            <a:r>
              <a:rPr kumimoji="1" lang="en-US" altLang="zh-CN" dirty="0" smtClean="0"/>
              <a:t>are</a:t>
            </a:r>
            <a:r>
              <a:rPr kumimoji="1" lang="zh-CN" altLang="en-US" dirty="0" smtClean="0"/>
              <a:t> </a:t>
            </a:r>
            <a:r>
              <a:rPr kumimoji="1" lang="en-US" altLang="zh-CN" dirty="0" smtClean="0"/>
              <a:t>the</a:t>
            </a:r>
            <a:r>
              <a:rPr kumimoji="1" lang="zh-CN" altLang="en-US" dirty="0" smtClean="0"/>
              <a:t> </a:t>
            </a:r>
            <a:r>
              <a:rPr kumimoji="1" lang="en-US" altLang="zh-CN" dirty="0" smtClean="0"/>
              <a:t>most</a:t>
            </a:r>
            <a:r>
              <a:rPr kumimoji="1" lang="zh-CN" altLang="en-US" baseline="0" dirty="0" smtClean="0"/>
              <a:t> </a:t>
            </a:r>
            <a:r>
              <a:rPr kumimoji="1" lang="en-US" altLang="zh-CN" baseline="0" dirty="0" smtClean="0"/>
              <a:t>important</a:t>
            </a:r>
            <a:r>
              <a:rPr kumimoji="1" lang="zh-CN" altLang="en-US" baseline="0" dirty="0" smtClean="0"/>
              <a:t> </a:t>
            </a:r>
            <a:r>
              <a:rPr kumimoji="1" lang="en-US" altLang="zh-CN" baseline="0" dirty="0" smtClean="0"/>
              <a:t>way</a:t>
            </a:r>
            <a:r>
              <a:rPr kumimoji="1" lang="zh-CN" altLang="en-US" baseline="0" dirty="0" smtClean="0"/>
              <a:t> </a:t>
            </a:r>
            <a:r>
              <a:rPr kumimoji="1" lang="en-US" altLang="zh-CN" baseline="0" dirty="0" smtClean="0"/>
              <a:t>for</a:t>
            </a:r>
            <a:r>
              <a:rPr kumimoji="1" lang="zh-CN" altLang="en-US" baseline="0" dirty="0" smtClean="0"/>
              <a:t> </a:t>
            </a:r>
            <a:r>
              <a:rPr kumimoji="1" lang="en-US" altLang="zh-CN" baseline="0" dirty="0" smtClean="0"/>
              <a:t>investors</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understand</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company.</a:t>
            </a:r>
            <a:r>
              <a:rPr kumimoji="1" lang="zh-CN" altLang="en-US" dirty="0" smtClean="0"/>
              <a:t> </a:t>
            </a:r>
            <a:endParaRPr kumimoji="1" lang="en-US" altLang="zh-CN" dirty="0" smtClean="0"/>
          </a:p>
          <a:p>
            <a:endParaRPr kumimoji="1" lang="en-US" altLang="zh-CN" dirty="0" smtClean="0"/>
          </a:p>
          <a:p>
            <a:r>
              <a:rPr kumimoji="1" lang="en-US" altLang="zh-CN" dirty="0" smtClean="0"/>
              <a:t>Even</a:t>
            </a:r>
            <a:r>
              <a:rPr kumimoji="1" lang="zh-CN" altLang="en-US" dirty="0" smtClean="0"/>
              <a:t> </a:t>
            </a:r>
            <a:r>
              <a:rPr kumimoji="1" lang="en-US" altLang="zh-CN" dirty="0" smtClean="0"/>
              <a:t>immaterial </a:t>
            </a:r>
            <a:r>
              <a:rPr kumimoji="1" lang="en-US" altLang="zh-CN" dirty="0"/>
              <a:t>errors in the document </a:t>
            </a:r>
            <a:r>
              <a:rPr kumimoji="1" lang="en-US" altLang="zh-CN" dirty="0" smtClean="0"/>
              <a:t>could</a:t>
            </a:r>
            <a:r>
              <a:rPr kumimoji="1" lang="zh-CN" altLang="en-US" dirty="0" smtClean="0"/>
              <a:t> </a:t>
            </a:r>
            <a:r>
              <a:rPr kumimoji="1" lang="en-US" altLang="zh-CN" dirty="0" smtClean="0"/>
              <a:t>damage the company’s reputation.</a:t>
            </a:r>
            <a:endParaRPr kumimoji="1" lang="zh-CN" altLang="en-US" dirty="0"/>
          </a:p>
        </p:txBody>
      </p:sp>
      <p:sp>
        <p:nvSpPr>
          <p:cNvPr id="1048654" name="幻灯片编号占位符 3"/>
          <p:cNvSpPr>
            <a:spLocks noGrp="1"/>
          </p:cNvSpPr>
          <p:nvPr>
            <p:ph type="sldNum" sz="quarter" idx="10"/>
          </p:nvPr>
        </p:nvSpPr>
        <p:spPr/>
        <p:txBody>
          <a:bodyPr/>
          <a:lstStyle/>
          <a:p>
            <a:fld id="{7465DBDB-A726-4F18-B575-32BFBF1CD059}"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0" name="幻灯片图像占位符 1"/>
          <p:cNvSpPr>
            <a:spLocks noGrp="1" noRot="1" noChangeAspect="1"/>
          </p:cNvSpPr>
          <p:nvPr>
            <p:ph type="sldImg"/>
          </p:nvPr>
        </p:nvSpPr>
        <p:spPr>
          <a:xfrm>
            <a:off x="1371600" y="1143000"/>
            <a:ext cx="4114800" cy="3086100"/>
          </a:xfrm>
        </p:spPr>
      </p:sp>
      <p:sp>
        <p:nvSpPr>
          <p:cNvPr id="1048661" name="备注占位符 2"/>
          <p:cNvSpPr>
            <a:spLocks noGrp="1"/>
          </p:cNvSpPr>
          <p:nvPr>
            <p:ph type="body" idx="1"/>
          </p:nvPr>
        </p:nvSpPr>
        <p:spPr/>
        <p:txBody>
          <a:bodyPr/>
          <a:lstStyle/>
          <a:p>
            <a:r>
              <a:rPr kumimoji="1" lang="en-US" altLang="zh-CN" dirty="0" smtClean="0"/>
              <a:t>//</a:t>
            </a:r>
            <a:r>
              <a:rPr kumimoji="1" lang="zh-CN" altLang="en-US" dirty="0" smtClean="0"/>
              <a:t> </a:t>
            </a:r>
            <a:r>
              <a:rPr kumimoji="1" lang="en-US" altLang="zh-CN" dirty="0" smtClean="0"/>
              <a:t>Two</a:t>
            </a:r>
            <a:r>
              <a:rPr kumimoji="1" lang="zh-CN" altLang="en-US" baseline="0" dirty="0" smtClean="0"/>
              <a:t> </a:t>
            </a:r>
            <a:r>
              <a:rPr kumimoji="1" lang="en-US" altLang="zh-CN" baseline="0" dirty="0" smtClean="0"/>
              <a:t>ways:</a:t>
            </a:r>
            <a:r>
              <a:rPr kumimoji="1" lang="zh-CN" altLang="en-US" baseline="0" dirty="0" smtClean="0"/>
              <a:t> </a:t>
            </a:r>
            <a:r>
              <a:rPr kumimoji="1" lang="en-US" altLang="zh-CN" baseline="0" dirty="0" smtClean="0"/>
              <a:t>manually</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automatically.</a:t>
            </a:r>
            <a:r>
              <a:rPr kumimoji="1" lang="zh-CN" altLang="en-US" baseline="0" dirty="0" smtClean="0"/>
              <a:t> </a:t>
            </a:r>
            <a:r>
              <a:rPr kumimoji="1" lang="en-US" altLang="zh-CN" baseline="0" dirty="0" smtClean="0"/>
              <a:t>But</a:t>
            </a:r>
            <a:r>
              <a:rPr kumimoji="1" lang="zh-CN" altLang="en-US" baseline="0" dirty="0" smtClean="0"/>
              <a:t> </a:t>
            </a:r>
            <a:r>
              <a:rPr kumimoji="1" lang="en-US" altLang="zh-CN" baseline="0" dirty="0" smtClean="0"/>
              <a:t>manual</a:t>
            </a:r>
            <a:r>
              <a:rPr kumimoji="1" lang="zh-CN" altLang="en-US" baseline="0" dirty="0" smtClean="0"/>
              <a:t> </a:t>
            </a:r>
            <a:r>
              <a:rPr kumimoji="1" lang="en-US" altLang="zh-CN" baseline="0" dirty="0" smtClean="0"/>
              <a:t>checking</a:t>
            </a:r>
            <a:r>
              <a:rPr kumimoji="1" lang="zh-CN" altLang="en-US" baseline="0" dirty="0" smtClean="0"/>
              <a:t> </a:t>
            </a:r>
            <a:r>
              <a:rPr kumimoji="1" lang="en-US" altLang="zh-CN" baseline="0" dirty="0" smtClean="0"/>
              <a:t>has</a:t>
            </a:r>
            <a:r>
              <a:rPr kumimoji="1" lang="zh-CN" altLang="en-US" baseline="0" dirty="0" smtClean="0"/>
              <a:t> </a:t>
            </a:r>
            <a:r>
              <a:rPr kumimoji="1" lang="en-US" altLang="zh-CN" baseline="0" dirty="0" smtClean="0"/>
              <a:t>some</a:t>
            </a:r>
            <a:r>
              <a:rPr kumimoji="1" lang="zh-CN" altLang="en-US" baseline="0" dirty="0" smtClean="0"/>
              <a:t> </a:t>
            </a:r>
            <a:r>
              <a:rPr kumimoji="1" lang="en-US" altLang="zh-CN" baseline="0" dirty="0" smtClean="0"/>
              <a:t>intrinsic</a:t>
            </a:r>
            <a:r>
              <a:rPr kumimoji="1" lang="zh-CN" altLang="en-US" baseline="0" dirty="0" smtClean="0"/>
              <a:t> </a:t>
            </a:r>
            <a:r>
              <a:rPr kumimoji="1" lang="en-US" altLang="zh-CN" baseline="0" dirty="0" smtClean="0"/>
              <a:t>limitations:</a:t>
            </a:r>
            <a:r>
              <a:rPr kumimoji="1" lang="zh-CN" altLang="en-US" baseline="0" dirty="0" smtClean="0"/>
              <a:t> </a:t>
            </a:r>
            <a:r>
              <a:rPr kumimoji="1" lang="en-US" altLang="zh-CN" baseline="0" dirty="0" smtClean="0"/>
              <a:t>time-consuming</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laborious.</a:t>
            </a:r>
          </a:p>
          <a:p>
            <a:endParaRPr kumimoji="1" lang="en-US" altLang="zh-CN" dirty="0"/>
          </a:p>
          <a:p>
            <a:r>
              <a:rPr kumimoji="1" lang="en-US" altLang="zh-CN" dirty="0" smtClean="0"/>
              <a:t>The</a:t>
            </a:r>
            <a:r>
              <a:rPr kumimoji="1" lang="zh-CN" altLang="en-US" dirty="0" smtClean="0"/>
              <a:t> </a:t>
            </a:r>
            <a:r>
              <a:rPr kumimoji="1" lang="en-US" altLang="zh-CN" dirty="0" smtClean="0"/>
              <a:t>demand </a:t>
            </a:r>
            <a:r>
              <a:rPr kumimoji="1" lang="en-US" altLang="zh-CN" dirty="0"/>
              <a:t>for </a:t>
            </a:r>
            <a:r>
              <a:rPr kumimoji="1" lang="en-US" altLang="zh-CN" dirty="0" smtClean="0"/>
              <a:t>NCC</a:t>
            </a:r>
            <a:r>
              <a:rPr kumimoji="1" lang="zh-CN" altLang="en-US" dirty="0" smtClean="0"/>
              <a:t> </a:t>
            </a:r>
            <a:r>
              <a:rPr kumimoji="1" lang="en-US" altLang="zh-CN" dirty="0" smtClean="0"/>
              <a:t>is </a:t>
            </a:r>
            <a:r>
              <a:rPr kumimoji="1" lang="en-US" altLang="zh-CN" dirty="0"/>
              <a:t>high</a:t>
            </a:r>
            <a:r>
              <a:rPr kumimoji="1" lang="en-US" altLang="zh-CN" dirty="0" smtClean="0"/>
              <a:t>. So </a:t>
            </a:r>
            <a:r>
              <a:rPr kumimoji="1" lang="en-US" altLang="zh-CN" dirty="0"/>
              <a:t>how </a:t>
            </a:r>
            <a:r>
              <a:rPr kumimoji="1" lang="en-US" altLang="zh-CN" dirty="0" smtClean="0"/>
              <a:t>do</a:t>
            </a:r>
            <a:r>
              <a:rPr kumimoji="1" lang="zh-CN" altLang="en-US" dirty="0" smtClean="0"/>
              <a:t> </a:t>
            </a:r>
            <a:r>
              <a:rPr kumimoji="1" lang="en-US" altLang="zh-CN" dirty="0" smtClean="0"/>
              <a:t>we conduct it? </a:t>
            </a:r>
          </a:p>
          <a:p>
            <a:r>
              <a:rPr kumimoji="1" lang="en-US" altLang="zh-CN" dirty="0" smtClean="0"/>
              <a:t>##</a:t>
            </a:r>
          </a:p>
          <a:p>
            <a:r>
              <a:rPr kumimoji="1" lang="en-US" altLang="zh-CN" dirty="0" smtClean="0"/>
              <a:t>The </a:t>
            </a:r>
            <a:r>
              <a:rPr kumimoji="1" lang="en-US" altLang="zh-CN" dirty="0"/>
              <a:t>traditional way is to do it manually, in finance there is a special job called authorized reading. </a:t>
            </a:r>
            <a:r>
              <a:rPr kumimoji="1" lang="en-US" altLang="zh-CN" dirty="0" smtClean="0"/>
              <a:t>## On </a:t>
            </a:r>
            <a:r>
              <a:rPr kumimoji="1" lang="en-US" altLang="zh-CN" dirty="0"/>
              <a:t>average, an </a:t>
            </a:r>
            <a:r>
              <a:rPr kumimoji="1" lang="en-US" altLang="zh-CN" dirty="0" smtClean="0"/>
              <a:t>employee have </a:t>
            </a:r>
            <a:r>
              <a:rPr kumimoji="1" lang="en-US" altLang="zh-CN" dirty="0"/>
              <a:t>to </a:t>
            </a:r>
            <a:r>
              <a:rPr kumimoji="1" lang="en-US" altLang="zh-CN" dirty="0" smtClean="0"/>
              <a:t>take </a:t>
            </a:r>
            <a:r>
              <a:rPr kumimoji="1" lang="en-US" altLang="zh-CN" dirty="0"/>
              <a:t>a week to cross check a five hundred page document. (500 pages is a typical number of </a:t>
            </a:r>
            <a:r>
              <a:rPr kumimoji="1" lang="en-US" altLang="zh-CN" dirty="0" smtClean="0"/>
              <a:t>pages in </a:t>
            </a:r>
            <a:r>
              <a:rPr kumimoji="1" lang="en-US" altLang="zh-CN" dirty="0"/>
              <a:t>Chinese bond prospectus). It is really time consuming and Laborious. </a:t>
            </a:r>
            <a:endParaRPr kumimoji="1" lang="en-US" altLang="zh-CN" dirty="0" smtClean="0"/>
          </a:p>
          <a:p>
            <a:endParaRPr kumimoji="1" lang="en-US" altLang="zh-CN" dirty="0" smtClean="0"/>
          </a:p>
          <a:p>
            <a:r>
              <a:rPr kumimoji="1" lang="en-US" altLang="zh-CN" dirty="0" smtClean="0"/>
              <a:t>The</a:t>
            </a:r>
            <a:r>
              <a:rPr kumimoji="1" lang="zh-CN" altLang="en-US" dirty="0" smtClean="0"/>
              <a:t> </a:t>
            </a:r>
            <a:r>
              <a:rPr kumimoji="1" lang="en-US" altLang="zh-CN" dirty="0" smtClean="0"/>
              <a:t>second</a:t>
            </a:r>
            <a:r>
              <a:rPr kumimoji="1" lang="zh-CN" altLang="en-US" baseline="0" dirty="0" smtClean="0"/>
              <a:t> </a:t>
            </a:r>
            <a:r>
              <a:rPr kumimoji="1" lang="en-US" altLang="zh-CN" baseline="0" dirty="0" smtClean="0"/>
              <a:t>way,</a:t>
            </a:r>
            <a:r>
              <a:rPr kumimoji="1" lang="zh-CN" altLang="en-US" baseline="0" dirty="0" smtClean="0"/>
              <a:t> </a:t>
            </a:r>
            <a:r>
              <a:rPr kumimoji="1" lang="en-US" altLang="zh-CN" baseline="0" dirty="0" smtClean="0"/>
              <a:t>the</a:t>
            </a:r>
            <a:r>
              <a:rPr kumimoji="1" lang="zh-CN" altLang="en-US" baseline="0" dirty="0" smtClean="0"/>
              <a:t> </a:t>
            </a:r>
            <a:r>
              <a:rPr kumimoji="1" lang="en-US" altLang="zh-CN" dirty="0" smtClean="0"/>
              <a:t>new</a:t>
            </a:r>
            <a:r>
              <a:rPr kumimoji="1" lang="zh-CN" altLang="en-US" dirty="0" smtClean="0"/>
              <a:t> </a:t>
            </a:r>
            <a:r>
              <a:rPr kumimoji="1" lang="en-US" altLang="zh-CN" dirty="0" smtClean="0"/>
              <a:t>way</a:t>
            </a:r>
            <a:r>
              <a:rPr kumimoji="1" lang="zh-CN" altLang="en-US" dirty="0" smtClean="0"/>
              <a:t> </a:t>
            </a:r>
            <a:r>
              <a:rPr kumimoji="1" lang="en-US" altLang="zh-CN" dirty="0" smtClean="0"/>
              <a:t>we</a:t>
            </a:r>
            <a:r>
              <a:rPr kumimoji="1" lang="zh-CN" altLang="en-US" dirty="0" smtClean="0"/>
              <a:t> </a:t>
            </a:r>
            <a:r>
              <a:rPr kumimoji="1" lang="en-US" altLang="zh-CN" dirty="0" smtClean="0"/>
              <a:t>come</a:t>
            </a:r>
            <a:r>
              <a:rPr kumimoji="1" lang="zh-CN" altLang="en-US" dirty="0" smtClean="0"/>
              <a:t> </a:t>
            </a:r>
            <a:r>
              <a:rPr kumimoji="1" lang="en-US" altLang="zh-CN" dirty="0" smtClean="0"/>
              <a:t>up</a:t>
            </a:r>
            <a:r>
              <a:rPr kumimoji="1" lang="zh-CN" altLang="en-US" dirty="0" smtClean="0"/>
              <a:t> </a:t>
            </a:r>
            <a:r>
              <a:rPr kumimoji="1" lang="en-US" altLang="zh-CN" dirty="0" smtClean="0"/>
              <a:t>with,</a:t>
            </a:r>
            <a:r>
              <a:rPr kumimoji="1" lang="zh-CN" altLang="en-US" dirty="0" smtClean="0"/>
              <a:t> </a:t>
            </a:r>
            <a:r>
              <a:rPr kumimoji="1" lang="en-US" altLang="zh-CN" dirty="0" smtClean="0"/>
              <a:t>is</a:t>
            </a:r>
            <a:r>
              <a:rPr kumimoji="1" lang="zh-CN" altLang="en-US" dirty="0" smtClean="0"/>
              <a:t> </a:t>
            </a:r>
            <a:r>
              <a:rPr kumimoji="1" lang="en-US" altLang="zh-CN" dirty="0" smtClean="0"/>
              <a:t>to</a:t>
            </a:r>
            <a:r>
              <a:rPr kumimoji="1" lang="zh-CN" altLang="en-US" dirty="0" smtClean="0"/>
              <a:t> </a:t>
            </a:r>
            <a:r>
              <a:rPr kumimoji="1" lang="en-US" altLang="zh-CN" dirty="0" smtClean="0"/>
              <a:t>do</a:t>
            </a:r>
            <a:r>
              <a:rPr kumimoji="1" lang="zh-CN" altLang="en-US" dirty="0" smtClean="0"/>
              <a:t> </a:t>
            </a:r>
            <a:r>
              <a:rPr kumimoji="1" lang="en-US" altLang="zh-CN" dirty="0" smtClean="0"/>
              <a:t>it</a:t>
            </a:r>
            <a:r>
              <a:rPr kumimoji="1" lang="zh-CN" altLang="en-US" dirty="0" smtClean="0"/>
              <a:t> </a:t>
            </a:r>
            <a:r>
              <a:rPr kumimoji="1" lang="en-US" altLang="zh-CN" dirty="0" smtClean="0"/>
              <a:t>automatically. ##.  The</a:t>
            </a:r>
            <a:r>
              <a:rPr kumimoji="1" lang="zh-CN" altLang="en-US" baseline="0" dirty="0" smtClean="0"/>
              <a:t> </a:t>
            </a:r>
            <a:r>
              <a:rPr kumimoji="1" lang="en-US" altLang="zh-CN" baseline="0" dirty="0" smtClean="0"/>
              <a:t>system</a:t>
            </a:r>
            <a:r>
              <a:rPr kumimoji="1" lang="zh-CN" altLang="en-US" baseline="0" dirty="0" smtClean="0"/>
              <a:t> </a:t>
            </a:r>
            <a:r>
              <a:rPr kumimoji="1" lang="en-US" altLang="zh-CN" baseline="0" dirty="0" smtClean="0"/>
              <a:t>w</a:t>
            </a:r>
            <a:r>
              <a:rPr kumimoji="1" lang="en-US" altLang="zh-CN" dirty="0" smtClean="0"/>
              <a:t>e built </a:t>
            </a:r>
            <a:r>
              <a:rPr kumimoji="1" lang="en-US" altLang="zh-CN" dirty="0"/>
              <a:t>can do the same job in less than one hour, </a:t>
            </a:r>
            <a:r>
              <a:rPr kumimoji="1" lang="en-US" altLang="zh-CN" dirty="0" smtClean="0"/>
              <a:t>usually </a:t>
            </a:r>
            <a:r>
              <a:rPr kumimoji="1" lang="en-US" altLang="zh-CN" dirty="0"/>
              <a:t>a few minutes</a:t>
            </a:r>
            <a:r>
              <a:rPr kumimoji="1" lang="en-US" altLang="zh-CN" dirty="0" smtClean="0"/>
              <a:t>.</a:t>
            </a:r>
            <a:r>
              <a:rPr kumimoji="1" lang="zh-CN" altLang="en-US" dirty="0" smtClean="0"/>
              <a:t> </a:t>
            </a:r>
            <a:r>
              <a:rPr kumimoji="1" lang="en-US" altLang="zh-CN" dirty="0" smtClean="0"/>
              <a:t>That</a:t>
            </a:r>
            <a:r>
              <a:rPr kumimoji="1" lang="zh-CN" altLang="en-US" baseline="0" dirty="0" smtClean="0"/>
              <a:t> </a:t>
            </a:r>
            <a:r>
              <a:rPr kumimoji="1" lang="en-US" altLang="zh-CN" baseline="0" dirty="0" smtClean="0"/>
              <a:t>means</a:t>
            </a:r>
            <a:r>
              <a:rPr kumimoji="1" lang="zh-CN" altLang="en-US" baseline="0" dirty="0" smtClean="0"/>
              <a:t> </a:t>
            </a:r>
            <a:r>
              <a:rPr kumimoji="1" lang="en-US" altLang="zh-CN" baseline="0" dirty="0" smtClean="0"/>
              <a:t>you</a:t>
            </a:r>
            <a:r>
              <a:rPr kumimoji="1" lang="zh-CN" altLang="en-US" baseline="0" dirty="0" smtClean="0"/>
              <a:t> </a:t>
            </a:r>
            <a:r>
              <a:rPr kumimoji="1" lang="en-US" altLang="zh-CN" baseline="0" dirty="0" smtClean="0"/>
              <a:t>upload</a:t>
            </a:r>
            <a:r>
              <a:rPr kumimoji="1" lang="zh-CN" altLang="en-US" baseline="0" dirty="0" smtClean="0"/>
              <a:t> </a:t>
            </a:r>
            <a:r>
              <a:rPr kumimoji="1" lang="en-US" altLang="zh-CN" baseline="0" dirty="0" smtClean="0"/>
              <a:t>your</a:t>
            </a:r>
            <a:r>
              <a:rPr kumimoji="1" lang="zh-CN" altLang="en-US" baseline="0" dirty="0" smtClean="0"/>
              <a:t> </a:t>
            </a:r>
            <a:r>
              <a:rPr kumimoji="1" lang="en-US" altLang="zh-CN" baseline="0" dirty="0" smtClean="0"/>
              <a:t>document,</a:t>
            </a:r>
            <a:r>
              <a:rPr kumimoji="1" lang="zh-CN" altLang="en-US" baseline="0" dirty="0" smtClean="0"/>
              <a:t> </a:t>
            </a:r>
            <a:r>
              <a:rPr kumimoji="1" lang="en-US" altLang="zh-CN" baseline="0" dirty="0" smtClean="0"/>
              <a:t>have</a:t>
            </a:r>
            <a:r>
              <a:rPr kumimoji="1" lang="zh-CN" altLang="en-US" baseline="0" dirty="0" smtClean="0"/>
              <a:t> </a:t>
            </a:r>
            <a:r>
              <a:rPr kumimoji="1" lang="en-US" altLang="zh-CN" baseline="0" dirty="0" smtClean="0"/>
              <a:t>a</a:t>
            </a:r>
            <a:r>
              <a:rPr kumimoji="1" lang="zh-CN" altLang="en-US" baseline="0" dirty="0" smtClean="0"/>
              <a:t> </a:t>
            </a:r>
            <a:r>
              <a:rPr kumimoji="1" lang="en-US" altLang="zh-CN" baseline="0" dirty="0" smtClean="0"/>
              <a:t>coffee</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cross</a:t>
            </a:r>
            <a:r>
              <a:rPr kumimoji="1" lang="zh-CN" altLang="en-US" baseline="0" dirty="0" smtClean="0"/>
              <a:t> </a:t>
            </a:r>
            <a:r>
              <a:rPr kumimoji="1" lang="en-US" altLang="zh-CN" baseline="0" dirty="0" smtClean="0"/>
              <a:t>checking</a:t>
            </a:r>
            <a:r>
              <a:rPr kumimoji="1" lang="zh-CN" altLang="en-US" baseline="0" dirty="0" smtClean="0"/>
              <a:t> </a:t>
            </a:r>
            <a:r>
              <a:rPr kumimoji="1" lang="en-US" altLang="zh-CN" baseline="0" dirty="0" smtClean="0"/>
              <a:t>work</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done.</a:t>
            </a:r>
            <a:endParaRPr kumimoji="1" lang="zh-CN" altLang="en-US" dirty="0"/>
          </a:p>
        </p:txBody>
      </p:sp>
      <p:sp>
        <p:nvSpPr>
          <p:cNvPr id="1048662" name="幻灯片编号占位符 3"/>
          <p:cNvSpPr>
            <a:spLocks noGrp="1"/>
          </p:cNvSpPr>
          <p:nvPr>
            <p:ph type="sldNum" sz="quarter" idx="10"/>
          </p:nvPr>
        </p:nvSpPr>
        <p:spPr/>
        <p:txBody>
          <a:bodyPr/>
          <a:lstStyle/>
          <a:p>
            <a:fld id="{7465DBDB-A726-4F18-B575-32BFBF1CD059}"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5" name="幻灯片图像占位符 1"/>
          <p:cNvSpPr>
            <a:spLocks noGrp="1" noRot="1" noChangeAspect="1"/>
          </p:cNvSpPr>
          <p:nvPr>
            <p:ph type="sldImg"/>
          </p:nvPr>
        </p:nvSpPr>
        <p:spPr>
          <a:xfrm>
            <a:off x="1371600" y="1143000"/>
            <a:ext cx="4114800" cy="3086100"/>
          </a:xfrm>
        </p:spPr>
      </p:sp>
      <p:sp>
        <p:nvSpPr>
          <p:cNvPr id="1048666" name="备注占位符 2"/>
          <p:cNvSpPr>
            <a:spLocks noGrp="1"/>
          </p:cNvSpPr>
          <p:nvPr>
            <p:ph type="body" idx="1"/>
          </p:nvPr>
        </p:nvSpPr>
        <p:spPr/>
        <p:txBody>
          <a:bodyPr/>
          <a:lstStyle/>
          <a:p>
            <a:r>
              <a:rPr lang="en-US" altLang="zh-CN" dirty="0"/>
              <a:t>And more importantly, manual checking is </a:t>
            </a:r>
            <a:r>
              <a:rPr lang="en-US" altLang="zh-CN" dirty="0" smtClean="0"/>
              <a:t>error </a:t>
            </a:r>
            <a:r>
              <a:rPr lang="en-US" altLang="zh-CN" dirty="0"/>
              <a:t>prone. This is </a:t>
            </a:r>
            <a:r>
              <a:rPr lang="en-US" altLang="zh-CN" dirty="0" smtClean="0"/>
              <a:t>obvious.</a:t>
            </a:r>
            <a:r>
              <a:rPr lang="zh-CN" altLang="en-US" baseline="0" dirty="0" smtClean="0"/>
              <a:t> </a:t>
            </a:r>
            <a:r>
              <a:rPr lang="en-US" altLang="zh-CN" baseline="0" dirty="0" smtClean="0"/>
              <a:t>I</a:t>
            </a:r>
            <a:r>
              <a:rPr lang="en-US" altLang="zh-CN" dirty="0" smtClean="0"/>
              <a:t>magine you</a:t>
            </a:r>
            <a:r>
              <a:rPr lang="zh-CN" altLang="en-US" dirty="0" smtClean="0"/>
              <a:t> </a:t>
            </a:r>
            <a:r>
              <a:rPr lang="en-US" altLang="zh-CN" dirty="0" smtClean="0"/>
              <a:t>need</a:t>
            </a:r>
            <a:r>
              <a:rPr lang="zh-CN" altLang="en-US" baseline="0" dirty="0" smtClean="0"/>
              <a:t> </a:t>
            </a:r>
            <a:r>
              <a:rPr lang="en-US" altLang="zh-CN" baseline="0" dirty="0" smtClean="0"/>
              <a:t>to</a:t>
            </a:r>
            <a:r>
              <a:rPr lang="zh-CN" altLang="en-US" baseline="0" dirty="0" smtClean="0"/>
              <a:t> </a:t>
            </a:r>
            <a:r>
              <a:rPr lang="en-US" altLang="zh-CN" baseline="0" dirty="0" smtClean="0"/>
              <a:t>check</a:t>
            </a:r>
            <a:r>
              <a:rPr lang="zh-CN" altLang="en-US" dirty="0" smtClean="0"/>
              <a:t> </a:t>
            </a:r>
            <a:r>
              <a:rPr lang="en-US" altLang="zh-CN" dirty="0" smtClean="0"/>
              <a:t>a document</a:t>
            </a:r>
            <a:r>
              <a:rPr lang="zh-CN" altLang="en-US" dirty="0" smtClean="0"/>
              <a:t> </a:t>
            </a:r>
            <a:r>
              <a:rPr lang="en-US" altLang="zh-CN" dirty="0" smtClean="0"/>
              <a:t>of five </a:t>
            </a:r>
            <a:r>
              <a:rPr lang="en-US" altLang="zh-CN" dirty="0"/>
              <a:t>hundred </a:t>
            </a:r>
            <a:r>
              <a:rPr lang="en-US" altLang="zh-CN" dirty="0" smtClean="0"/>
              <a:t>pages,</a:t>
            </a:r>
            <a:r>
              <a:rPr lang="zh-CN" altLang="en-US" dirty="0" smtClean="0"/>
              <a:t> </a:t>
            </a:r>
            <a:r>
              <a:rPr lang="en-US" altLang="zh-CN" dirty="0" smtClean="0"/>
              <a:t>hundreds of numbers</a:t>
            </a:r>
            <a:r>
              <a:rPr lang="zh-CN" altLang="en-US" dirty="0" smtClean="0"/>
              <a:t> </a:t>
            </a:r>
            <a:r>
              <a:rPr lang="en-US" altLang="zh-CN" dirty="0" smtClean="0"/>
              <a:t>and formulas,</a:t>
            </a:r>
            <a:r>
              <a:rPr lang="zh-CN" altLang="en-US" baseline="0" dirty="0" smtClean="0"/>
              <a:t> </a:t>
            </a:r>
            <a:r>
              <a:rPr lang="en-US" altLang="zh-CN" dirty="0" smtClean="0"/>
              <a:t>for </a:t>
            </a:r>
            <a:r>
              <a:rPr lang="en-US" altLang="zh-CN" dirty="0"/>
              <a:t>about a week. </a:t>
            </a:r>
            <a:r>
              <a:rPr lang="en-US" altLang="zh-CN" dirty="0" smtClean="0"/>
              <a:t>Every</a:t>
            </a:r>
            <a:r>
              <a:rPr lang="zh-CN" altLang="en-US" dirty="0" smtClean="0"/>
              <a:t> </a:t>
            </a:r>
            <a:r>
              <a:rPr lang="en-US" altLang="zh-CN" dirty="0" smtClean="0"/>
              <a:t>human</a:t>
            </a:r>
            <a:r>
              <a:rPr lang="zh-CN" altLang="en-US" dirty="0" smtClean="0"/>
              <a:t> </a:t>
            </a:r>
            <a:r>
              <a:rPr lang="en-US" altLang="zh-CN" dirty="0" smtClean="0"/>
              <a:t>being</a:t>
            </a:r>
            <a:r>
              <a:rPr lang="zh-CN" altLang="en-US" dirty="0" smtClean="0"/>
              <a:t> </a:t>
            </a:r>
            <a:r>
              <a:rPr lang="en-US" altLang="zh-CN" dirty="0" smtClean="0"/>
              <a:t>will</a:t>
            </a:r>
            <a:r>
              <a:rPr lang="zh-CN" altLang="en-US" baseline="0" dirty="0" smtClean="0"/>
              <a:t> </a:t>
            </a:r>
            <a:r>
              <a:rPr lang="en-US" altLang="zh-CN" baseline="0" dirty="0" smtClean="0"/>
              <a:t>get</a:t>
            </a:r>
            <a:r>
              <a:rPr lang="zh-CN" altLang="en-US" baseline="0" dirty="0" smtClean="0"/>
              <a:t> </a:t>
            </a:r>
            <a:r>
              <a:rPr lang="en-US" altLang="zh-CN" baseline="0" dirty="0" smtClean="0"/>
              <a:t>tired</a:t>
            </a:r>
            <a:r>
              <a:rPr lang="zh-CN" altLang="en-US" baseline="0" dirty="0" smtClean="0"/>
              <a:t> </a:t>
            </a:r>
            <a:r>
              <a:rPr lang="en-US" altLang="zh-CN" baseline="0" dirty="0" smtClean="0"/>
              <a:t>and</a:t>
            </a:r>
            <a:r>
              <a:rPr lang="zh-CN" altLang="en-US" baseline="0" dirty="0" smtClean="0"/>
              <a:t> </a:t>
            </a:r>
            <a:r>
              <a:rPr lang="en-US" altLang="zh-CN" baseline="0" dirty="0" smtClean="0"/>
              <a:t>bored. Then mistakes are made.</a:t>
            </a:r>
            <a:endParaRPr lang="en-US" altLang="zh-CN" dirty="0" smtClean="0"/>
          </a:p>
          <a:p>
            <a:endParaRPr lang="en-US" altLang="zh-CN" dirty="0" smtClean="0"/>
          </a:p>
          <a:p>
            <a:r>
              <a:rPr lang="en-US" altLang="zh-CN" dirty="0" smtClean="0"/>
              <a:t>We </a:t>
            </a:r>
            <a:r>
              <a:rPr lang="en-US" altLang="zh-CN" dirty="0"/>
              <a:t>run our </a:t>
            </a:r>
            <a:r>
              <a:rPr lang="en-US" altLang="zh-CN" dirty="0" smtClean="0"/>
              <a:t>system </a:t>
            </a:r>
            <a:r>
              <a:rPr lang="en-US" altLang="zh-CN" dirty="0"/>
              <a:t>on about </a:t>
            </a:r>
            <a:r>
              <a:rPr lang="en-US" altLang="zh-CN" dirty="0" smtClean="0"/>
              <a:t>a thousand of officially published </a:t>
            </a:r>
            <a:r>
              <a:rPr lang="en-US" altLang="zh-CN" dirty="0"/>
              <a:t>C</a:t>
            </a:r>
            <a:r>
              <a:rPr lang="en-US" altLang="zh-CN" dirty="0" smtClean="0"/>
              <a:t>hinese </a:t>
            </a:r>
            <a:r>
              <a:rPr lang="en-US" altLang="zh-CN" dirty="0"/>
              <a:t>prospects. </a:t>
            </a:r>
            <a:r>
              <a:rPr lang="en-US" altLang="zh-CN" dirty="0" smtClean="0"/>
              <a:t>## And found </a:t>
            </a:r>
            <a:r>
              <a:rPr lang="en-US" altLang="zh-CN" dirty="0"/>
              <a:t>that, nearly seventy percent of them, have data inconsistency </a:t>
            </a:r>
            <a:r>
              <a:rPr lang="en-US" altLang="zh-CN" dirty="0" smtClean="0"/>
              <a:t>errors</a:t>
            </a:r>
            <a:r>
              <a:rPr lang="en-US" altLang="zh-CN" dirty="0"/>
              <a:t>. </a:t>
            </a:r>
            <a:endParaRPr lang="en-US" altLang="zh-CN" dirty="0" smtClean="0"/>
          </a:p>
          <a:p>
            <a:r>
              <a:rPr lang="en-US" altLang="zh-CN" dirty="0" smtClean="0"/>
              <a:t>//</a:t>
            </a:r>
            <a:r>
              <a:rPr lang="zh-CN" altLang="en-US" dirty="0" smtClean="0"/>
              <a:t> </a:t>
            </a:r>
            <a:r>
              <a:rPr lang="en-US" altLang="zh-CN" dirty="0" smtClean="0"/>
              <a:t>These errors are confirmed </a:t>
            </a:r>
            <a:r>
              <a:rPr lang="en-US" altLang="zh-CN" dirty="0"/>
              <a:t>by professionals. </a:t>
            </a:r>
            <a:endParaRPr lang="en-US" altLang="zh-CN" dirty="0" smtClean="0"/>
          </a:p>
          <a:p>
            <a:endParaRPr lang="en-US" altLang="zh-CN" dirty="0" smtClean="0"/>
          </a:p>
          <a:p>
            <a:r>
              <a:rPr lang="en-US" altLang="zh-CN" dirty="0" smtClean="0"/>
              <a:t>So </a:t>
            </a:r>
            <a:r>
              <a:rPr lang="en-US" altLang="zh-CN" dirty="0"/>
              <a:t>it is </a:t>
            </a:r>
            <a:r>
              <a:rPr lang="en-US" altLang="zh-CN" dirty="0" smtClean="0"/>
              <a:t>really </a:t>
            </a:r>
            <a:r>
              <a:rPr lang="en-US" altLang="zh-CN" dirty="0"/>
              <a:t>the </a:t>
            </a:r>
            <a:r>
              <a:rPr lang="en-US" altLang="zh-CN" dirty="0" smtClean="0"/>
              <a:t>time </a:t>
            </a:r>
            <a:r>
              <a:rPr lang="en-US" altLang="zh-CN" dirty="0"/>
              <a:t>that we need </a:t>
            </a:r>
            <a:r>
              <a:rPr lang="en-US" altLang="zh-CN" dirty="0" smtClean="0"/>
              <a:t>to abandon </a:t>
            </a:r>
            <a:r>
              <a:rPr lang="en-US" altLang="zh-CN" dirty="0"/>
              <a:t>the time consuming</a:t>
            </a:r>
            <a:r>
              <a:rPr lang="en-US" altLang="zh-CN" dirty="0" smtClean="0"/>
              <a:t>, </a:t>
            </a:r>
            <a:r>
              <a:rPr lang="en-US" altLang="zh-CN" dirty="0"/>
              <a:t>laborious and error prone </a:t>
            </a:r>
            <a:r>
              <a:rPr lang="en-US" altLang="zh-CN" dirty="0" smtClean="0"/>
              <a:t>manual </a:t>
            </a:r>
            <a:r>
              <a:rPr lang="en-US" altLang="zh-CN" dirty="0"/>
              <a:t>cross </a:t>
            </a:r>
            <a:r>
              <a:rPr lang="en-US" altLang="zh-CN" dirty="0" smtClean="0"/>
              <a:t>checking</a:t>
            </a:r>
            <a:r>
              <a:rPr lang="zh-CN" altLang="en-US" dirty="0" smtClean="0"/>
              <a:t> </a:t>
            </a:r>
            <a:r>
              <a:rPr lang="en-US" altLang="zh-CN" dirty="0" smtClean="0"/>
              <a:t>##, ##and </a:t>
            </a:r>
            <a:r>
              <a:rPr lang="en-US" altLang="zh-CN" dirty="0"/>
              <a:t>embrace the automatic system.</a:t>
            </a:r>
            <a:endParaRPr lang="en-US" altLang="zh-CN" sz="1200" kern="1200" dirty="0" smtClean="0">
              <a:solidFill>
                <a:schemeClr val="tx1"/>
              </a:solidFill>
              <a:effectLst/>
              <a:latin typeface="+mn-lt"/>
              <a:ea typeface="+mn-ea"/>
              <a:cs typeface="+mn-cs"/>
            </a:endParaRPr>
          </a:p>
        </p:txBody>
      </p:sp>
      <p:sp>
        <p:nvSpPr>
          <p:cNvPr id="1048667" name="幻灯片编号占位符 3"/>
          <p:cNvSpPr>
            <a:spLocks noGrp="1"/>
          </p:cNvSpPr>
          <p:nvPr>
            <p:ph type="sldNum" sz="quarter" idx="10"/>
          </p:nvPr>
        </p:nvSpPr>
        <p:spPr/>
        <p:txBody>
          <a:bodyPr/>
          <a:lstStyle/>
          <a:p>
            <a:fld id="{7465DBDB-A726-4F18-B575-32BFBF1CD059}"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1" name="幻灯片图像占位符 1"/>
          <p:cNvSpPr>
            <a:spLocks noGrp="1" noRot="1" noChangeAspect="1"/>
          </p:cNvSpPr>
          <p:nvPr>
            <p:ph type="sldImg"/>
          </p:nvPr>
        </p:nvSpPr>
        <p:spPr>
          <a:xfrm>
            <a:off x="1371600" y="1143000"/>
            <a:ext cx="4114800" cy="3086100"/>
          </a:xfrm>
        </p:spPr>
      </p:sp>
      <p:sp>
        <p:nvSpPr>
          <p:cNvPr id="1048672" name="备注占位符 2"/>
          <p:cNvSpPr>
            <a:spLocks noGrp="1"/>
          </p:cNvSpPr>
          <p:nvPr>
            <p:ph type="body" idx="1"/>
          </p:nvPr>
        </p:nvSpPr>
        <p:spPr/>
        <p:txBody>
          <a:bodyPr/>
          <a:lstStyle/>
          <a:p>
            <a:r>
              <a:rPr kumimoji="1" lang="en-US" altLang="zh-CN" dirty="0" smtClean="0"/>
              <a:t>The system we build structured like this. </a:t>
            </a:r>
          </a:p>
          <a:p>
            <a:r>
              <a:rPr kumimoji="1" lang="zh-CN" altLang="en-US" dirty="0" smtClean="0"/>
              <a:t>     </a:t>
            </a:r>
            <a:r>
              <a:rPr kumimoji="1" lang="en-US" altLang="zh-CN" dirty="0" smtClean="0"/>
              <a:t>1</a:t>
            </a:r>
            <a:r>
              <a:rPr kumimoji="1" lang="zh-CN" altLang="en-US" dirty="0" smtClean="0"/>
              <a:t> </a:t>
            </a:r>
            <a:r>
              <a:rPr kumimoji="1" lang="en-US" altLang="zh-CN" dirty="0" smtClean="0"/>
              <a:t>From</a:t>
            </a:r>
            <a:r>
              <a:rPr kumimoji="1" lang="zh-CN" altLang="en-US" dirty="0" smtClean="0"/>
              <a:t> </a:t>
            </a:r>
            <a:r>
              <a:rPr kumimoji="1" lang="en-US" altLang="zh-CN" dirty="0" smtClean="0"/>
              <a:t>left</a:t>
            </a:r>
            <a:r>
              <a:rPr kumimoji="1" lang="zh-CN" altLang="en-US" dirty="0" smtClean="0"/>
              <a:t> </a:t>
            </a:r>
            <a:r>
              <a:rPr kumimoji="1" lang="en-US" altLang="zh-CN" dirty="0" smtClean="0"/>
              <a:t>to</a:t>
            </a:r>
            <a:r>
              <a:rPr kumimoji="1" lang="zh-CN" altLang="en-US" dirty="0" smtClean="0"/>
              <a:t> </a:t>
            </a:r>
            <a:r>
              <a:rPr kumimoji="1" lang="en-US" altLang="zh-CN" dirty="0" smtClean="0"/>
              <a:t>right.</a:t>
            </a:r>
            <a:r>
              <a:rPr kumimoji="1" lang="zh-CN" altLang="en-US" baseline="0" dirty="0" smtClean="0"/>
              <a:t> </a:t>
            </a:r>
            <a:r>
              <a:rPr kumimoji="1" lang="en-US" altLang="zh-CN" dirty="0" smtClean="0"/>
              <a:t>When a document is upload into our system, the first thing is to analyze</a:t>
            </a:r>
            <a:r>
              <a:rPr kumimoji="1" lang="zh-CN" altLang="en-US" baseline="0" dirty="0" smtClean="0"/>
              <a:t> </a:t>
            </a:r>
            <a:r>
              <a:rPr kumimoji="1" lang="en-US" altLang="zh-CN" dirty="0" smtClean="0"/>
              <a:t>its structure. We use two detectors to extract text and table respectively. </a:t>
            </a:r>
          </a:p>
          <a:p>
            <a:r>
              <a:rPr kumimoji="1" lang="zh-CN" altLang="en-US" dirty="0" smtClean="0"/>
              <a:t>    </a:t>
            </a:r>
            <a:r>
              <a:rPr kumimoji="1" lang="en-US" altLang="zh-CN" dirty="0" smtClean="0"/>
              <a:t>2</a:t>
            </a:r>
            <a:r>
              <a:rPr kumimoji="1" lang="zh-CN" altLang="en-US" dirty="0" smtClean="0"/>
              <a:t>  </a:t>
            </a:r>
            <a:r>
              <a:rPr kumimoji="1" lang="en-US" altLang="zh-CN" dirty="0" smtClean="0"/>
              <a:t>Then the formula extractor extract formulas described in text, and the tables semantic interpreter extract the data from table.</a:t>
            </a:r>
          </a:p>
          <a:p>
            <a:r>
              <a:rPr kumimoji="1" lang="zh-CN" altLang="en-US" dirty="0" smtClean="0"/>
              <a:t>     </a:t>
            </a:r>
            <a:r>
              <a:rPr kumimoji="1" lang="en-US" altLang="zh-CN" dirty="0" smtClean="0"/>
              <a:t>3</a:t>
            </a:r>
            <a:r>
              <a:rPr kumimoji="1" lang="zh-CN" altLang="en-US" dirty="0" smtClean="0"/>
              <a:t>  </a:t>
            </a:r>
            <a:r>
              <a:rPr kumimoji="1" lang="en-US" altLang="zh-CN" dirty="0" smtClean="0"/>
              <a:t>Then the cross checker matching and evaluating to check the consistency between formulas and structured data. Besides that, our system are also able to do typo checking and causality checking. </a:t>
            </a:r>
          </a:p>
          <a:p>
            <a:r>
              <a:rPr kumimoji="1" lang="zh-CN" altLang="en-US" baseline="0" dirty="0" smtClean="0"/>
              <a:t>    </a:t>
            </a:r>
            <a:r>
              <a:rPr kumimoji="1" lang="en-US" altLang="zh-CN" baseline="0" dirty="0" smtClean="0"/>
              <a:t>4</a:t>
            </a:r>
            <a:r>
              <a:rPr kumimoji="1" lang="zh-CN" altLang="en-US" baseline="0" dirty="0" smtClean="0"/>
              <a:t>   </a:t>
            </a:r>
            <a:r>
              <a:rPr kumimoji="1" lang="en-US" altLang="zh-CN" dirty="0" smtClean="0"/>
              <a:t>Finally the results of these checkers are</a:t>
            </a:r>
            <a:r>
              <a:rPr kumimoji="1" lang="en-US" altLang="zh-CN" baseline="0" dirty="0" smtClean="0"/>
              <a:t> s</a:t>
            </a:r>
            <a:r>
              <a:rPr kumimoji="1" lang="en-US" altLang="zh-CN" dirty="0" smtClean="0"/>
              <a:t>ummarized into a report, where users can review easily</a:t>
            </a:r>
            <a:r>
              <a:rPr kumimoji="1" lang="en-US" altLang="zh-CN" baseline="0" dirty="0" smtClean="0"/>
              <a:t> and </a:t>
            </a:r>
            <a:r>
              <a:rPr kumimoji="1" lang="en-US" altLang="zh-CN" dirty="0" smtClean="0"/>
              <a:t>interactively. I will show it</a:t>
            </a:r>
            <a:r>
              <a:rPr kumimoji="1" lang="en-US" altLang="zh-CN" baseline="0" dirty="0" smtClean="0"/>
              <a:t> at the end of my presentation.</a:t>
            </a:r>
          </a:p>
          <a:p>
            <a:r>
              <a:rPr kumimoji="1" lang="en-US" altLang="zh-CN" baseline="0" dirty="0" smtClean="0"/>
              <a:t>##</a:t>
            </a:r>
            <a:endParaRPr kumimoji="1" lang="en-US" altLang="zh-CN" dirty="0" smtClean="0"/>
          </a:p>
          <a:p>
            <a:r>
              <a:rPr kumimoji="1" lang="en-US" altLang="zh-CN" dirty="0" smtClean="0"/>
              <a:t>Today, we focus how</a:t>
            </a:r>
            <a:r>
              <a:rPr kumimoji="1" lang="zh-CN" altLang="en-US" baseline="0" dirty="0" smtClean="0"/>
              <a:t> </a:t>
            </a:r>
            <a:r>
              <a:rPr kumimoji="1" lang="en-US" altLang="zh-CN" baseline="0" dirty="0" smtClean="0"/>
              <a:t>t</a:t>
            </a:r>
            <a:r>
              <a:rPr kumimoji="1" lang="en-US" altLang="zh-CN" dirty="0" smtClean="0"/>
              <a:t>o</a:t>
            </a:r>
            <a:r>
              <a:rPr kumimoji="1" lang="zh-CN" altLang="en-US" dirty="0" smtClean="0"/>
              <a:t> </a:t>
            </a:r>
            <a:r>
              <a:rPr kumimoji="1" lang="en-US" altLang="zh-CN" baseline="0" dirty="0" smtClean="0"/>
              <a:t>extract formulas from text. </a:t>
            </a:r>
            <a:endParaRPr kumimoji="1" lang="en-US" altLang="zh-CN" dirty="0" smtClean="0"/>
          </a:p>
          <a:p>
            <a:endParaRPr kumimoji="1" lang="en-US" altLang="zh-CN" dirty="0" smtClean="0"/>
          </a:p>
          <a:p>
            <a:r>
              <a:rPr kumimoji="1" lang="en-US" altLang="zh-CN" dirty="0" smtClean="0"/>
              <a:t>In</a:t>
            </a:r>
            <a:r>
              <a:rPr kumimoji="1" lang="zh-CN" altLang="en-US" dirty="0" smtClean="0"/>
              <a:t> </a:t>
            </a:r>
            <a:r>
              <a:rPr kumimoji="1" lang="en-US" altLang="zh-CN" dirty="0" smtClean="0"/>
              <a:t>this</a:t>
            </a:r>
            <a:r>
              <a:rPr kumimoji="1" lang="zh-CN" altLang="en-US" dirty="0" smtClean="0"/>
              <a:t> </a:t>
            </a:r>
            <a:r>
              <a:rPr kumimoji="1" lang="en-US" altLang="zh-CN" dirty="0" smtClean="0"/>
              <a:t>part</a:t>
            </a:r>
            <a:r>
              <a:rPr kumimoji="1" lang="zh-CN" altLang="en-US" dirty="0" smtClean="0"/>
              <a:t> </a:t>
            </a:r>
            <a:r>
              <a:rPr kumimoji="1" lang="en-US" altLang="zh-CN" dirty="0" smtClean="0"/>
              <a:t>we know that we need an automatic numerical cross checking system, and we</a:t>
            </a:r>
            <a:r>
              <a:rPr kumimoji="1" lang="zh-CN" altLang="en-US" dirty="0" smtClean="0"/>
              <a:t> </a:t>
            </a:r>
            <a:r>
              <a:rPr kumimoji="1" lang="en-US" altLang="zh-CN" dirty="0" smtClean="0"/>
              <a:t>need</a:t>
            </a:r>
            <a:r>
              <a:rPr kumimoji="1" lang="zh-CN" altLang="en-US" dirty="0" smtClean="0"/>
              <a:t> </a:t>
            </a:r>
            <a:r>
              <a:rPr kumimoji="1" lang="en-US" altLang="zh-CN" dirty="0" smtClean="0"/>
              <a:t>to</a:t>
            </a:r>
            <a:r>
              <a:rPr kumimoji="1" lang="zh-CN" altLang="en-US" dirty="0" smtClean="0"/>
              <a:t> </a:t>
            </a:r>
            <a:r>
              <a:rPr kumimoji="1" lang="en-US" altLang="zh-CN" dirty="0" smtClean="0"/>
              <a:t>extract</a:t>
            </a:r>
            <a:r>
              <a:rPr kumimoji="1" lang="zh-CN" altLang="en-US" baseline="0" dirty="0" smtClean="0"/>
              <a:t> </a:t>
            </a:r>
            <a:r>
              <a:rPr kumimoji="1" lang="en-US" altLang="zh-CN" dirty="0" smtClean="0"/>
              <a:t>formulas</a:t>
            </a:r>
            <a:r>
              <a:rPr kumimoji="1" lang="zh-CN" altLang="en-US" baseline="0" dirty="0" smtClean="0"/>
              <a:t> </a:t>
            </a:r>
            <a:r>
              <a:rPr kumimoji="1" lang="en-US" altLang="zh-CN" baseline="0" dirty="0" smtClean="0"/>
              <a:t>from</a:t>
            </a:r>
            <a:r>
              <a:rPr kumimoji="1" lang="zh-CN" altLang="en-US" baseline="0" dirty="0" smtClean="0"/>
              <a:t> </a:t>
            </a:r>
            <a:r>
              <a:rPr kumimoji="1" lang="en-US" altLang="zh-CN" baseline="0" dirty="0" smtClean="0"/>
              <a:t>text</a:t>
            </a:r>
            <a:r>
              <a:rPr kumimoji="1" lang="en-US" altLang="zh-CN" dirty="0" smtClean="0"/>
              <a:t>.</a:t>
            </a:r>
            <a:endParaRPr kumimoji="1" lang="zh-CN" altLang="en-US" dirty="0"/>
          </a:p>
        </p:txBody>
      </p:sp>
      <p:sp>
        <p:nvSpPr>
          <p:cNvPr id="1048673" name="幻灯片编号占位符 3"/>
          <p:cNvSpPr>
            <a:spLocks noGrp="1"/>
          </p:cNvSpPr>
          <p:nvPr>
            <p:ph type="sldNum" sz="quarter" idx="10"/>
          </p:nvPr>
        </p:nvSpPr>
        <p:spPr/>
        <p:txBody>
          <a:bodyPr/>
          <a:lstStyle/>
          <a:p>
            <a:fld id="{7465DBDB-A726-4F18-B575-32BFBF1CD059}"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1048621" name="任意多边形 84"/>
          <p:cNvSpPr/>
          <p:nvPr userDrawn="1"/>
        </p:nvSpPr>
        <p:spPr>
          <a:xfrm>
            <a:off x="8332839" y="-1"/>
            <a:ext cx="811829" cy="6858001"/>
          </a:xfrm>
          <a:custGeom>
            <a:avLst/>
            <a:gdLst>
              <a:gd name="connsiteX0" fmla="*/ 0 w 1082438"/>
              <a:gd name="connsiteY0" fmla="*/ 0 h 3465068"/>
              <a:gd name="connsiteX1" fmla="*/ 1082438 w 1082438"/>
              <a:gd name="connsiteY1" fmla="*/ 0 h 3465068"/>
              <a:gd name="connsiteX2" fmla="*/ 1082438 w 1082438"/>
              <a:gd name="connsiteY2" fmla="*/ 3465068 h 3465068"/>
              <a:gd name="connsiteX3" fmla="*/ 42084 w 1082438"/>
              <a:gd name="connsiteY3" fmla="*/ 59181 h 3465068"/>
              <a:gd name="connsiteX4" fmla="*/ 0 w 1082438"/>
              <a:gd name="connsiteY4" fmla="*/ 0 h 3465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2438" h="3465068">
                <a:moveTo>
                  <a:pt x="0" y="0"/>
                </a:moveTo>
                <a:lnTo>
                  <a:pt x="1082438" y="0"/>
                </a:lnTo>
                <a:lnTo>
                  <a:pt x="1082438" y="3465068"/>
                </a:lnTo>
                <a:cubicBezTo>
                  <a:pt x="1082438" y="2203451"/>
                  <a:pt x="698909" y="1031411"/>
                  <a:pt x="42084" y="59181"/>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1"/>
          </a:p>
        </p:txBody>
      </p:sp>
      <p:sp>
        <p:nvSpPr>
          <p:cNvPr id="1048622" name="任意多边形 85"/>
          <p:cNvSpPr/>
          <p:nvPr userDrawn="1"/>
        </p:nvSpPr>
        <p:spPr>
          <a:xfrm flipH="1">
            <a:off x="8" y="0"/>
            <a:ext cx="774037" cy="6894518"/>
          </a:xfrm>
          <a:custGeom>
            <a:avLst/>
            <a:gdLst>
              <a:gd name="connsiteX0" fmla="*/ 1032049 w 1032049"/>
              <a:gd name="connsiteY0" fmla="*/ 0 h 3392932"/>
              <a:gd name="connsiteX1" fmla="*/ 1032049 w 1032049"/>
              <a:gd name="connsiteY1" fmla="*/ 3392932 h 3392932"/>
              <a:gd name="connsiteX2" fmla="*/ 0 w 1032049"/>
              <a:gd name="connsiteY2" fmla="*/ 3392932 h 3392932"/>
              <a:gd name="connsiteX3" fmla="*/ 150144 w 1032049"/>
              <a:gd name="connsiteY3" fmla="*/ 3158730 h 3392932"/>
              <a:gd name="connsiteX4" fmla="*/ 1032049 w 1032049"/>
              <a:gd name="connsiteY4" fmla="*/ 0 h 339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049" h="3392932">
                <a:moveTo>
                  <a:pt x="1032049" y="0"/>
                </a:moveTo>
                <a:lnTo>
                  <a:pt x="1032049" y="3392932"/>
                </a:lnTo>
                <a:lnTo>
                  <a:pt x="0" y="3392932"/>
                </a:lnTo>
                <a:lnTo>
                  <a:pt x="150144" y="3158730"/>
                </a:lnTo>
                <a:cubicBezTo>
                  <a:pt x="709778" y="2237695"/>
                  <a:pt x="1032049" y="1156483"/>
                  <a:pt x="1032049"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1"/>
          </a:p>
        </p:txBody>
      </p:sp>
      <p:sp>
        <p:nvSpPr>
          <p:cNvPr id="1048623" name="文本占位符 2"/>
          <p:cNvSpPr>
            <a:spLocks noGrp="1"/>
          </p:cNvSpPr>
          <p:nvPr>
            <p:ph type="body" sz="quarter" idx="18"/>
          </p:nvPr>
        </p:nvSpPr>
        <p:spPr>
          <a:xfrm>
            <a:off x="774037" y="1059722"/>
            <a:ext cx="7558088" cy="2908300"/>
          </a:xfrm>
          <a:prstGeom prst="rect">
            <a:avLst/>
          </a:prstGeom>
        </p:spPr>
        <p:txBody>
          <a:bodyPr anchor="ctr"/>
          <a:lstStyle>
            <a:lvl1pPr marL="0" indent="0" algn="ctr">
              <a:buNone/>
              <a:defRPr sz="4400" b="1">
                <a:solidFill>
                  <a:srgbClr val="0070C0"/>
                </a:solidFill>
              </a:defRPr>
            </a:lvl1pPr>
          </a:lstStyle>
          <a:p>
            <a:pPr lvl="0"/>
            <a:r>
              <a:rPr lang="zh-CN" altLang="en-US" dirty="0" smtClean="0"/>
              <a:t>编辑母版文本样式</a:t>
            </a:r>
          </a:p>
        </p:txBody>
      </p:sp>
      <p:sp>
        <p:nvSpPr>
          <p:cNvPr id="1048624" name="文本占位符 2"/>
          <p:cNvSpPr>
            <a:spLocks noGrp="1"/>
          </p:cNvSpPr>
          <p:nvPr>
            <p:ph type="body" sz="quarter" idx="19"/>
          </p:nvPr>
        </p:nvSpPr>
        <p:spPr>
          <a:xfrm>
            <a:off x="773329" y="4144337"/>
            <a:ext cx="7558088" cy="1670836"/>
          </a:xfrm>
          <a:prstGeom prst="rect">
            <a:avLst/>
          </a:prstGeom>
        </p:spPr>
        <p:txBody>
          <a:bodyPr anchor="ctr"/>
          <a:lstStyle>
            <a:lvl1pPr marL="0" indent="0" algn="ctr">
              <a:buNone/>
              <a:defRPr sz="2800" b="1">
                <a:solidFill>
                  <a:srgbClr val="0070C0"/>
                </a:solidFill>
              </a:defRPr>
            </a:lvl1pPr>
          </a:lstStyle>
          <a:p>
            <a:pPr lvl="0"/>
            <a:r>
              <a:rPr lang="zh-CN" altLang="en-US" dirty="0" smtClean="0"/>
              <a:t>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bg>
      <p:bgPr>
        <a:solidFill>
          <a:schemeClr val="accent4"/>
        </a:solidFill>
        <a:effectLst/>
      </p:bgPr>
    </p:bg>
    <p:spTree>
      <p:nvGrpSpPr>
        <p:cNvPr id="1" name=""/>
        <p:cNvGrpSpPr/>
        <p:nvPr/>
      </p:nvGrpSpPr>
      <p:grpSpPr>
        <a:xfrm>
          <a:off x="0" y="0"/>
          <a:ext cx="0" cy="0"/>
          <a:chOff x="0" y="0"/>
          <a:chExt cx="0" cy="0"/>
        </a:xfrm>
      </p:grpSpPr>
      <p:grpSp>
        <p:nvGrpSpPr>
          <p:cNvPr id="129" name="组合 4"/>
          <p:cNvGrpSpPr/>
          <p:nvPr userDrawn="1"/>
        </p:nvGrpSpPr>
        <p:grpSpPr>
          <a:xfrm>
            <a:off x="647113" y="801039"/>
            <a:ext cx="1800000" cy="1800000"/>
            <a:chOff x="2328918" y="1577773"/>
            <a:chExt cx="4245990" cy="4234827"/>
          </a:xfrm>
        </p:grpSpPr>
        <p:sp>
          <p:nvSpPr>
            <p:cNvPr id="1048737" name="椭圆 1"/>
            <p:cNvSpPr/>
            <p:nvPr userDrawn="1"/>
          </p:nvSpPr>
          <p:spPr>
            <a:xfrm>
              <a:off x="2328918" y="1758126"/>
              <a:ext cx="3971604" cy="3971605"/>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1" b="1">
                <a:latin typeface="DengXian" charset="-122"/>
                <a:ea typeface="DengXian" charset="-122"/>
                <a:cs typeface="DengXian" charset="-122"/>
              </a:endParaRPr>
            </a:p>
          </p:txBody>
        </p:sp>
        <p:sp>
          <p:nvSpPr>
            <p:cNvPr id="1048738" name="椭圆 2"/>
            <p:cNvSpPr/>
            <p:nvPr userDrawn="1"/>
          </p:nvSpPr>
          <p:spPr>
            <a:xfrm>
              <a:off x="2603304" y="1840995"/>
              <a:ext cx="3971604" cy="3971605"/>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1" b="1">
                <a:latin typeface="DengXian" charset="-122"/>
                <a:ea typeface="DengXian" charset="-122"/>
                <a:cs typeface="DengXian" charset="-122"/>
              </a:endParaRPr>
            </a:p>
          </p:txBody>
        </p:sp>
        <p:sp>
          <p:nvSpPr>
            <p:cNvPr id="1048739" name="椭圆 3"/>
            <p:cNvSpPr/>
            <p:nvPr userDrawn="1"/>
          </p:nvSpPr>
          <p:spPr>
            <a:xfrm>
              <a:off x="2472780" y="1577773"/>
              <a:ext cx="3971606" cy="3971605"/>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1" b="1">
                <a:latin typeface="DengXian" charset="-122"/>
                <a:ea typeface="DengXian" charset="-122"/>
                <a:cs typeface="DengXian" charset="-122"/>
              </a:endParaRPr>
            </a:p>
          </p:txBody>
        </p:sp>
      </p:grpSp>
      <p:sp>
        <p:nvSpPr>
          <p:cNvPr id="1048740" name="文本占位符 17"/>
          <p:cNvSpPr>
            <a:spLocks noGrp="1"/>
          </p:cNvSpPr>
          <p:nvPr>
            <p:ph type="body" sz="quarter" idx="10" hasCustomPrompt="1"/>
          </p:nvPr>
        </p:nvSpPr>
        <p:spPr>
          <a:xfrm>
            <a:off x="2861588" y="1141886"/>
            <a:ext cx="1877437" cy="1006558"/>
          </a:xfrm>
          <a:prstGeom prst="rect">
            <a:avLst/>
          </a:prstGeom>
          <a:noFill/>
        </p:spPr>
        <p:txBody>
          <a:bodyPr wrap="none" rtlCol="0">
            <a:spAutoFit/>
          </a:bodyPr>
          <a:lstStyle>
            <a:lvl1pPr marL="0" indent="0">
              <a:buNone/>
              <a:defRPr lang="zh-CN" altLang="en-US" sz="6601" b="1" dirty="0" smtClean="0">
                <a:solidFill>
                  <a:schemeClr val="bg1"/>
                </a:solidFill>
                <a:latin typeface="DengXian" charset="-122"/>
                <a:ea typeface="DengXian" charset="-122"/>
                <a:cs typeface="DengXian" charset="-122"/>
              </a:defRPr>
            </a:lvl1pPr>
            <a:lvl2pPr marL="228568" indent="0">
              <a:buNone/>
              <a:defRPr lang="zh-CN" altLang="en-US" sz="1801" dirty="0" smtClean="0"/>
            </a:lvl2pPr>
            <a:lvl3pPr marL="685708" indent="0">
              <a:buNone/>
              <a:defRPr lang="zh-CN" altLang="en-US" sz="1801" dirty="0" smtClean="0"/>
            </a:lvl3pPr>
            <a:lvl4pPr marL="1142853" indent="0">
              <a:buNone/>
              <a:defRPr lang="zh-CN" altLang="en-US" dirty="0" smtClean="0"/>
            </a:lvl4pPr>
            <a:lvl5pPr marL="1599995" indent="0">
              <a:buNone/>
              <a:defRPr lang="zh-CN" altLang="en-US" dirty="0"/>
            </a:lvl5pPr>
          </a:lstStyle>
          <a:p>
            <a:pPr marL="0" lvl="0" defTabSz="914286"/>
            <a:r>
              <a:rPr lang="zh-CN" altLang="en-US" dirty="0"/>
              <a:t>目录</a:t>
            </a:r>
          </a:p>
        </p:txBody>
      </p:sp>
      <p:sp>
        <p:nvSpPr>
          <p:cNvPr id="1048741" name="内容占位符 8"/>
          <p:cNvSpPr>
            <a:spLocks noGrp="1"/>
          </p:cNvSpPr>
          <p:nvPr>
            <p:ph sz="quarter" idx="25"/>
          </p:nvPr>
        </p:nvSpPr>
        <p:spPr>
          <a:xfrm>
            <a:off x="641724" y="3211214"/>
            <a:ext cx="1250950" cy="1250950"/>
          </a:xfrm>
          <a:prstGeom prst="rect">
            <a:avLst/>
          </a:prstGeom>
        </p:spPr>
        <p:txBody>
          <a:bodyPr/>
          <a:lstStyle>
            <a:lvl1pPr marL="0" indent="0">
              <a:buNone/>
              <a:defRPr sz="7200" b="1">
                <a:solidFill>
                  <a:schemeClr val="bg1"/>
                </a:solidFill>
              </a:defRPr>
            </a:lvl1pPr>
          </a:lstStyle>
          <a:p>
            <a:pPr lvl="0"/>
            <a:r>
              <a:rPr lang="zh-CN" altLang="en-US" dirty="0" smtClean="0"/>
              <a:t>编辑母版文本样式</a:t>
            </a:r>
          </a:p>
        </p:txBody>
      </p:sp>
      <p:sp>
        <p:nvSpPr>
          <p:cNvPr id="1048742" name="内容占位符 8"/>
          <p:cNvSpPr>
            <a:spLocks noGrp="1"/>
          </p:cNvSpPr>
          <p:nvPr userDrawn="1"/>
        </p:nvSpPr>
        <p:spPr>
          <a:xfrm>
            <a:off x="2290755" y="3211214"/>
            <a:ext cx="1880363" cy="1250950"/>
          </a:xfrm>
          <a:prstGeom prst="rect">
            <a:avLst/>
          </a:prstGeom>
        </p:spPr>
        <p:txBody>
          <a:bodyPr anchor="ct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zh-CN" altLang="en-US" sz="3200" b="1" dirty="0" smtClean="0">
                <a:solidFill>
                  <a:schemeClr val="bg1"/>
                </a:solidFill>
              </a:rPr>
              <a:t>编辑母版文本样式</a:t>
            </a:r>
          </a:p>
        </p:txBody>
      </p:sp>
      <p:sp>
        <p:nvSpPr>
          <p:cNvPr id="1048743" name="内容占位符 8"/>
          <p:cNvSpPr>
            <a:spLocks noGrp="1"/>
          </p:cNvSpPr>
          <p:nvPr>
            <p:ph sz="quarter" idx="26"/>
          </p:nvPr>
        </p:nvSpPr>
        <p:spPr>
          <a:xfrm>
            <a:off x="4788489" y="3211214"/>
            <a:ext cx="1250950" cy="1250950"/>
          </a:xfrm>
          <a:prstGeom prst="rect">
            <a:avLst/>
          </a:prstGeom>
        </p:spPr>
        <p:txBody>
          <a:bodyPr/>
          <a:lstStyle>
            <a:lvl1pPr marL="0" indent="0">
              <a:buNone/>
              <a:defRPr sz="7200" b="1">
                <a:solidFill>
                  <a:schemeClr val="bg1"/>
                </a:solidFill>
              </a:defRPr>
            </a:lvl1pPr>
          </a:lstStyle>
          <a:p>
            <a:pPr lvl="0"/>
            <a:r>
              <a:rPr lang="zh-CN" altLang="en-US" dirty="0" smtClean="0"/>
              <a:t>编辑母版文本样式</a:t>
            </a:r>
          </a:p>
        </p:txBody>
      </p:sp>
      <p:sp>
        <p:nvSpPr>
          <p:cNvPr id="1048744" name="内容占位符 8"/>
          <p:cNvSpPr>
            <a:spLocks noGrp="1"/>
          </p:cNvSpPr>
          <p:nvPr userDrawn="1"/>
        </p:nvSpPr>
        <p:spPr>
          <a:xfrm>
            <a:off x="6437519" y="3211214"/>
            <a:ext cx="1880363" cy="1250950"/>
          </a:xfrm>
          <a:prstGeom prst="rect">
            <a:avLst/>
          </a:prstGeom>
        </p:spPr>
        <p:txBody>
          <a:bodyPr anchor="ct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zh-CN" altLang="en-US" sz="3200" b="1" dirty="0" smtClean="0">
                <a:solidFill>
                  <a:schemeClr val="bg1"/>
                </a:solidFill>
              </a:rPr>
              <a:t>编辑母版文本样式</a:t>
            </a:r>
          </a:p>
        </p:txBody>
      </p:sp>
      <p:sp>
        <p:nvSpPr>
          <p:cNvPr id="1048745" name="内容占位符 8"/>
          <p:cNvSpPr>
            <a:spLocks noGrp="1"/>
          </p:cNvSpPr>
          <p:nvPr>
            <p:ph sz="quarter" idx="27"/>
          </p:nvPr>
        </p:nvSpPr>
        <p:spPr>
          <a:xfrm>
            <a:off x="681766" y="5073806"/>
            <a:ext cx="1250950" cy="1250950"/>
          </a:xfrm>
          <a:prstGeom prst="rect">
            <a:avLst/>
          </a:prstGeom>
        </p:spPr>
        <p:txBody>
          <a:bodyPr/>
          <a:lstStyle>
            <a:lvl1pPr marL="0" indent="0">
              <a:buNone/>
              <a:defRPr sz="7200" b="1">
                <a:solidFill>
                  <a:schemeClr val="bg1"/>
                </a:solidFill>
              </a:defRPr>
            </a:lvl1pPr>
          </a:lstStyle>
          <a:p>
            <a:pPr lvl="0"/>
            <a:r>
              <a:rPr lang="zh-CN" altLang="en-US" dirty="0" smtClean="0"/>
              <a:t>编辑母版文本样式</a:t>
            </a:r>
          </a:p>
        </p:txBody>
      </p:sp>
      <p:sp>
        <p:nvSpPr>
          <p:cNvPr id="1048746" name="内容占位符 8"/>
          <p:cNvSpPr>
            <a:spLocks noGrp="1"/>
          </p:cNvSpPr>
          <p:nvPr userDrawn="1"/>
        </p:nvSpPr>
        <p:spPr>
          <a:xfrm>
            <a:off x="2330797" y="5073806"/>
            <a:ext cx="1880363" cy="1250950"/>
          </a:xfrm>
          <a:prstGeom prst="rect">
            <a:avLst/>
          </a:prstGeom>
        </p:spPr>
        <p:txBody>
          <a:bodyPr anchor="ct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zh-CN" altLang="en-US" sz="3200" b="1" dirty="0" smtClean="0">
                <a:solidFill>
                  <a:schemeClr val="bg1"/>
                </a:solidFill>
              </a:rPr>
              <a:t>编辑母版文本样式</a:t>
            </a:r>
          </a:p>
        </p:txBody>
      </p:sp>
      <p:sp>
        <p:nvSpPr>
          <p:cNvPr id="1048747" name="内容占位符 8"/>
          <p:cNvSpPr>
            <a:spLocks noGrp="1"/>
          </p:cNvSpPr>
          <p:nvPr>
            <p:ph sz="quarter" idx="28"/>
          </p:nvPr>
        </p:nvSpPr>
        <p:spPr>
          <a:xfrm>
            <a:off x="4828530" y="5073806"/>
            <a:ext cx="1250950" cy="1250950"/>
          </a:xfrm>
          <a:prstGeom prst="rect">
            <a:avLst/>
          </a:prstGeom>
        </p:spPr>
        <p:txBody>
          <a:bodyPr/>
          <a:lstStyle>
            <a:lvl1pPr marL="0" indent="0">
              <a:buNone/>
              <a:defRPr sz="7200" b="1">
                <a:solidFill>
                  <a:schemeClr val="bg1"/>
                </a:solidFill>
              </a:defRPr>
            </a:lvl1pPr>
          </a:lstStyle>
          <a:p>
            <a:pPr lvl="0"/>
            <a:r>
              <a:rPr lang="zh-CN" altLang="en-US" dirty="0" smtClean="0"/>
              <a:t>编辑母版文本样式</a:t>
            </a:r>
          </a:p>
        </p:txBody>
      </p:sp>
      <p:sp>
        <p:nvSpPr>
          <p:cNvPr id="1048748" name="内容占位符 8"/>
          <p:cNvSpPr>
            <a:spLocks noGrp="1"/>
          </p:cNvSpPr>
          <p:nvPr userDrawn="1"/>
        </p:nvSpPr>
        <p:spPr>
          <a:xfrm>
            <a:off x="6477561" y="5073806"/>
            <a:ext cx="1880363" cy="1250950"/>
          </a:xfrm>
          <a:prstGeom prst="rect">
            <a:avLst/>
          </a:prstGeom>
        </p:spPr>
        <p:txBody>
          <a:bodyPr anchor="ct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zh-CN" altLang="en-US" sz="3200" b="1" dirty="0" smtClean="0">
                <a:solidFill>
                  <a:schemeClr val="bg1"/>
                </a:solidFill>
              </a:rPr>
              <a:t>编辑母版文本样式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副标题页">
    <p:spTree>
      <p:nvGrpSpPr>
        <p:cNvPr id="1" name=""/>
        <p:cNvGrpSpPr/>
        <p:nvPr/>
      </p:nvGrpSpPr>
      <p:grpSpPr>
        <a:xfrm>
          <a:off x="0" y="0"/>
          <a:ext cx="0" cy="0"/>
          <a:chOff x="0" y="0"/>
          <a:chExt cx="0" cy="0"/>
        </a:xfrm>
      </p:grpSpPr>
      <p:grpSp>
        <p:nvGrpSpPr>
          <p:cNvPr id="44" name="组合 12"/>
          <p:cNvGrpSpPr/>
          <p:nvPr userDrawn="1"/>
        </p:nvGrpSpPr>
        <p:grpSpPr>
          <a:xfrm>
            <a:off x="1485900" y="1577775"/>
            <a:ext cx="6642100" cy="4234827"/>
            <a:chOff x="2328918" y="1577773"/>
            <a:chExt cx="4245990" cy="4234827"/>
          </a:xfrm>
        </p:grpSpPr>
        <p:sp>
          <p:nvSpPr>
            <p:cNvPr id="1048586" name="椭圆 13"/>
            <p:cNvSpPr/>
            <p:nvPr userDrawn="1"/>
          </p:nvSpPr>
          <p:spPr>
            <a:xfrm>
              <a:off x="2328918" y="1758126"/>
              <a:ext cx="3971605" cy="3971605"/>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1">
                <a:latin typeface="+mn-lt"/>
              </a:endParaRPr>
            </a:p>
          </p:txBody>
        </p:sp>
        <p:sp>
          <p:nvSpPr>
            <p:cNvPr id="1048587" name="椭圆 14"/>
            <p:cNvSpPr/>
            <p:nvPr userDrawn="1"/>
          </p:nvSpPr>
          <p:spPr>
            <a:xfrm>
              <a:off x="2603303" y="1840995"/>
              <a:ext cx="3971605" cy="3971605"/>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1">
                <a:latin typeface="+mn-lt"/>
              </a:endParaRPr>
            </a:p>
          </p:txBody>
        </p:sp>
        <p:sp>
          <p:nvSpPr>
            <p:cNvPr id="1048588" name="椭圆 15"/>
            <p:cNvSpPr/>
            <p:nvPr userDrawn="1"/>
          </p:nvSpPr>
          <p:spPr>
            <a:xfrm>
              <a:off x="2472780" y="1577773"/>
              <a:ext cx="3971605" cy="3971605"/>
            </a:xfrm>
            <a:prstGeom prst="ellipse">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1">
                <a:latin typeface="+mn-lt"/>
              </a:endParaRPr>
            </a:p>
          </p:txBody>
        </p:sp>
      </p:grpSp>
      <p:sp>
        <p:nvSpPr>
          <p:cNvPr id="1048589" name="任意多边形 81"/>
          <p:cNvSpPr/>
          <p:nvPr userDrawn="1"/>
        </p:nvSpPr>
        <p:spPr>
          <a:xfrm>
            <a:off x="8332839" y="-1"/>
            <a:ext cx="811829" cy="6858001"/>
          </a:xfrm>
          <a:custGeom>
            <a:avLst/>
            <a:gdLst>
              <a:gd name="connsiteX0" fmla="*/ 0 w 1082438"/>
              <a:gd name="connsiteY0" fmla="*/ 0 h 3465068"/>
              <a:gd name="connsiteX1" fmla="*/ 1082438 w 1082438"/>
              <a:gd name="connsiteY1" fmla="*/ 0 h 3465068"/>
              <a:gd name="connsiteX2" fmla="*/ 1082438 w 1082438"/>
              <a:gd name="connsiteY2" fmla="*/ 3465068 h 3465068"/>
              <a:gd name="connsiteX3" fmla="*/ 42084 w 1082438"/>
              <a:gd name="connsiteY3" fmla="*/ 59181 h 3465068"/>
              <a:gd name="connsiteX4" fmla="*/ 0 w 1082438"/>
              <a:gd name="connsiteY4" fmla="*/ 0 h 3465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2438" h="3465068">
                <a:moveTo>
                  <a:pt x="0" y="0"/>
                </a:moveTo>
                <a:lnTo>
                  <a:pt x="1082438" y="0"/>
                </a:lnTo>
                <a:lnTo>
                  <a:pt x="1082438" y="3465068"/>
                </a:lnTo>
                <a:cubicBezTo>
                  <a:pt x="1082438" y="2203451"/>
                  <a:pt x="698909" y="1031411"/>
                  <a:pt x="42084" y="59181"/>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1">
              <a:latin typeface="+mn-lt"/>
            </a:endParaRPr>
          </a:p>
        </p:txBody>
      </p:sp>
      <p:sp>
        <p:nvSpPr>
          <p:cNvPr id="1048590" name="任意多边形 82"/>
          <p:cNvSpPr/>
          <p:nvPr userDrawn="1"/>
        </p:nvSpPr>
        <p:spPr>
          <a:xfrm flipH="1">
            <a:off x="8" y="0"/>
            <a:ext cx="774037" cy="6894518"/>
          </a:xfrm>
          <a:custGeom>
            <a:avLst/>
            <a:gdLst>
              <a:gd name="connsiteX0" fmla="*/ 1032049 w 1032049"/>
              <a:gd name="connsiteY0" fmla="*/ 0 h 3392932"/>
              <a:gd name="connsiteX1" fmla="*/ 1032049 w 1032049"/>
              <a:gd name="connsiteY1" fmla="*/ 3392932 h 3392932"/>
              <a:gd name="connsiteX2" fmla="*/ 0 w 1032049"/>
              <a:gd name="connsiteY2" fmla="*/ 3392932 h 3392932"/>
              <a:gd name="connsiteX3" fmla="*/ 150144 w 1032049"/>
              <a:gd name="connsiteY3" fmla="*/ 3158730 h 3392932"/>
              <a:gd name="connsiteX4" fmla="*/ 1032049 w 1032049"/>
              <a:gd name="connsiteY4" fmla="*/ 0 h 339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049" h="3392932">
                <a:moveTo>
                  <a:pt x="1032049" y="0"/>
                </a:moveTo>
                <a:lnTo>
                  <a:pt x="1032049" y="3392932"/>
                </a:lnTo>
                <a:lnTo>
                  <a:pt x="0" y="3392932"/>
                </a:lnTo>
                <a:lnTo>
                  <a:pt x="150144" y="3158730"/>
                </a:lnTo>
                <a:cubicBezTo>
                  <a:pt x="709778" y="2237695"/>
                  <a:pt x="1032049" y="1156483"/>
                  <a:pt x="1032049"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1">
              <a:latin typeface="+mn-lt"/>
            </a:endParaRPr>
          </a:p>
        </p:txBody>
      </p:sp>
      <p:sp>
        <p:nvSpPr>
          <p:cNvPr id="1048591" name="文本占位符 88"/>
          <p:cNvSpPr>
            <a:spLocks noGrp="1"/>
          </p:cNvSpPr>
          <p:nvPr userDrawn="1">
            <p:ph type="body" sz="quarter" idx="10"/>
          </p:nvPr>
        </p:nvSpPr>
        <p:spPr>
          <a:xfrm>
            <a:off x="2556784" y="3208876"/>
            <a:ext cx="4521200" cy="646331"/>
          </a:xfrm>
          <a:prstGeom prst="rect">
            <a:avLst/>
          </a:prstGeom>
          <a:noFill/>
        </p:spPr>
        <p:txBody>
          <a:bodyPr wrap="square" rtlCol="0" anchor="ctr">
            <a:spAutoFit/>
          </a:bodyPr>
          <a:lstStyle>
            <a:lvl1pPr marL="0" indent="0" algn="ctr">
              <a:buNone/>
              <a:defRPr lang="zh-CN" altLang="en-US" sz="4000" b="1" dirty="0">
                <a:solidFill>
                  <a:schemeClr val="accent4"/>
                </a:solidFill>
                <a:latin typeface="等线" panose="02010600030101010101" pitchFamily="2" charset="-122"/>
                <a:ea typeface="等线" panose="02010600030101010101" pitchFamily="2" charset="-122"/>
              </a:defRPr>
            </a:lvl1pPr>
          </a:lstStyle>
          <a:p>
            <a:pPr marL="0" lvl="0" algn="ctr" defTabSz="914286"/>
            <a:r>
              <a:rPr lang="zh-CN" altLang="en-US" smtClean="0"/>
              <a:t>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1048577" name="内容占位符 10"/>
          <p:cNvSpPr>
            <a:spLocks noGrp="1"/>
          </p:cNvSpPr>
          <p:nvPr>
            <p:ph sz="quarter" idx="20"/>
          </p:nvPr>
        </p:nvSpPr>
        <p:spPr>
          <a:xfrm>
            <a:off x="491067" y="852760"/>
            <a:ext cx="8009466" cy="5522645"/>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cxnSp>
        <p:nvCxnSpPr>
          <p:cNvPr id="3145728" name="直接连接符 18"/>
          <p:cNvCxnSpPr>
            <a:cxnSpLocks/>
          </p:cNvCxnSpPr>
          <p:nvPr userDrawn="1"/>
        </p:nvCxnSpPr>
        <p:spPr>
          <a:xfrm>
            <a:off x="0" y="537698"/>
            <a:ext cx="9144664" cy="0"/>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sp>
        <p:nvSpPr>
          <p:cNvPr id="1048578" name="文本占位符 2"/>
          <p:cNvSpPr>
            <a:spLocks noGrp="1"/>
          </p:cNvSpPr>
          <p:nvPr>
            <p:ph type="body" sz="quarter" idx="21"/>
          </p:nvPr>
        </p:nvSpPr>
        <p:spPr>
          <a:xfrm>
            <a:off x="4" y="111408"/>
            <a:ext cx="3493213" cy="414408"/>
          </a:xfrm>
          <a:prstGeom prst="rect">
            <a:avLst/>
          </a:prstGeom>
          <a:solidFill>
            <a:srgbClr val="0070C0"/>
          </a:solidFill>
        </p:spPr>
        <p:txBody>
          <a:bodyPr/>
          <a:lstStyle>
            <a:lvl1pPr marL="0" indent="0">
              <a:buNone/>
              <a:defRPr sz="2400">
                <a:solidFill>
                  <a:schemeClr val="bg1"/>
                </a:solidFill>
              </a:defRPr>
            </a:lvl1pPr>
          </a:lstStyle>
          <a:p>
            <a:pPr lvl="0"/>
            <a:r>
              <a:rPr lang="zh-CN" altLang="en-US" dirty="0" smtClean="0"/>
              <a:t>编辑母版文本样式</a:t>
            </a: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sp>
        <p:nvSpPr>
          <p:cNvPr id="1048749" name="任意多边形 10"/>
          <p:cNvSpPr/>
          <p:nvPr userDrawn="1"/>
        </p:nvSpPr>
        <p:spPr>
          <a:xfrm rot="5400000">
            <a:off x="3700592" y="1414579"/>
            <a:ext cx="1742837" cy="9144002"/>
          </a:xfrm>
          <a:custGeom>
            <a:avLst/>
            <a:gdLst>
              <a:gd name="connsiteX0" fmla="*/ 0 w 1742837"/>
              <a:gd name="connsiteY0" fmla="*/ 0 h 12192002"/>
              <a:gd name="connsiteX1" fmla="*/ 1082438 w 1742837"/>
              <a:gd name="connsiteY1" fmla="*/ 0 h 12192002"/>
              <a:gd name="connsiteX2" fmla="*/ 1082438 w 1742837"/>
              <a:gd name="connsiteY2" fmla="*/ 3 h 12192002"/>
              <a:gd name="connsiteX3" fmla="*/ 1742837 w 1742837"/>
              <a:gd name="connsiteY3" fmla="*/ 3 h 12192002"/>
              <a:gd name="connsiteX4" fmla="*/ 1742836 w 1742837"/>
              <a:gd name="connsiteY4" fmla="*/ 12192002 h 12192002"/>
              <a:gd name="connsiteX5" fmla="*/ 1082437 w 1742837"/>
              <a:gd name="connsiteY5" fmla="*/ 12192002 h 12192002"/>
              <a:gd name="connsiteX6" fmla="*/ 1082437 w 1742837"/>
              <a:gd name="connsiteY6" fmla="*/ 12191910 h 12192002"/>
              <a:gd name="connsiteX7" fmla="*/ 1077970 w 1742837"/>
              <a:gd name="connsiteY7" fmla="*/ 11363467 h 12192002"/>
              <a:gd name="connsiteX8" fmla="*/ 42084 w 1742837"/>
              <a:gd name="connsiteY8" fmla="*/ 208233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2837" h="12192002">
                <a:moveTo>
                  <a:pt x="0" y="0"/>
                </a:moveTo>
                <a:lnTo>
                  <a:pt x="1082438" y="0"/>
                </a:lnTo>
                <a:lnTo>
                  <a:pt x="1082438" y="3"/>
                </a:lnTo>
                <a:lnTo>
                  <a:pt x="1742837" y="3"/>
                </a:lnTo>
                <a:lnTo>
                  <a:pt x="1742836" y="12192002"/>
                </a:lnTo>
                <a:lnTo>
                  <a:pt x="1082437" y="12192002"/>
                </a:lnTo>
                <a:lnTo>
                  <a:pt x="1082437" y="12191910"/>
                </a:lnTo>
                <a:lnTo>
                  <a:pt x="1077970" y="11363467"/>
                </a:lnTo>
                <a:cubicBezTo>
                  <a:pt x="1033429" y="7240206"/>
                  <a:pt x="657858" y="3415267"/>
                  <a:pt x="42084" y="208233"/>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1">
              <a:latin typeface="+mn-lt"/>
            </a:endParaRPr>
          </a:p>
        </p:txBody>
      </p:sp>
      <p:grpSp>
        <p:nvGrpSpPr>
          <p:cNvPr id="131" name="组合 23"/>
          <p:cNvGrpSpPr/>
          <p:nvPr userDrawn="1"/>
        </p:nvGrpSpPr>
        <p:grpSpPr>
          <a:xfrm>
            <a:off x="-259902" y="16478"/>
            <a:ext cx="852200" cy="1209181"/>
            <a:chOff x="-741145" y="548639"/>
            <a:chExt cx="1799925" cy="1915427"/>
          </a:xfrm>
          <a:solidFill>
            <a:schemeClr val="accent4">
              <a:alpha val="80000"/>
            </a:schemeClr>
          </a:solidFill>
        </p:grpSpPr>
        <p:sp>
          <p:nvSpPr>
            <p:cNvPr id="1048750" name="圆角矩形 24"/>
            <p:cNvSpPr/>
            <p:nvPr/>
          </p:nvSpPr>
          <p:spPr>
            <a:xfrm>
              <a:off x="-741145" y="548639"/>
              <a:ext cx="981777" cy="11742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1">
                <a:latin typeface="+mn-lt"/>
              </a:endParaRPr>
            </a:p>
          </p:txBody>
        </p:sp>
        <p:sp>
          <p:nvSpPr>
            <p:cNvPr id="1048751" name="圆角矩形 25"/>
            <p:cNvSpPr/>
            <p:nvPr/>
          </p:nvSpPr>
          <p:spPr>
            <a:xfrm>
              <a:off x="77003" y="770020"/>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1">
                <a:latin typeface="+mn-lt"/>
              </a:endParaRPr>
            </a:p>
          </p:txBody>
        </p:sp>
        <p:sp>
          <p:nvSpPr>
            <p:cNvPr id="1048752" name="圆角矩形 26"/>
            <p:cNvSpPr/>
            <p:nvPr/>
          </p:nvSpPr>
          <p:spPr>
            <a:xfrm>
              <a:off x="4853" y="1291403"/>
              <a:ext cx="981777" cy="98177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1">
                <a:latin typeface="+mn-lt"/>
              </a:endParaRPr>
            </a:p>
          </p:txBody>
        </p:sp>
        <p:sp>
          <p:nvSpPr>
            <p:cNvPr id="1048753" name="圆角矩形 27"/>
            <p:cNvSpPr/>
            <p:nvPr/>
          </p:nvSpPr>
          <p:spPr>
            <a:xfrm>
              <a:off x="-731520" y="1482289"/>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1">
                <a:latin typeface="+mn-lt"/>
              </a:endParaRPr>
            </a:p>
          </p:txBody>
        </p:sp>
      </p:grpSp>
      <p:sp>
        <p:nvSpPr>
          <p:cNvPr id="1048754" name="文本占位符 29"/>
          <p:cNvSpPr>
            <a:spLocks noGrp="1"/>
          </p:cNvSpPr>
          <p:nvPr>
            <p:ph type="body" sz="quarter" idx="18" hasCustomPrompt="1"/>
          </p:nvPr>
        </p:nvSpPr>
        <p:spPr>
          <a:xfrm>
            <a:off x="626458" y="594889"/>
            <a:ext cx="2231042" cy="480131"/>
          </a:xfrm>
          <a:prstGeom prst="rect">
            <a:avLst/>
          </a:prstGeom>
          <a:noFill/>
        </p:spPr>
        <p:txBody>
          <a:bodyPr wrap="square" rtlCol="0">
            <a:spAutoFit/>
          </a:bodyPr>
          <a:lstStyle>
            <a:lvl1pPr marL="0" indent="0">
              <a:buNone/>
              <a:defRPr kumimoji="1" lang="zh-CN" altLang="en-US" sz="3200" b="1" dirty="0">
                <a:solidFill>
                  <a:schemeClr val="tx1"/>
                </a:solidFill>
                <a:latin typeface="+mn-lt"/>
              </a:defRPr>
            </a:lvl1pPr>
          </a:lstStyle>
          <a:p>
            <a:pPr marL="0" lvl="0" defTabSz="914286"/>
            <a:r>
              <a:rPr kumimoji="1" lang="zh-CN" altLang="en-US" sz="2800" dirty="0"/>
              <a:t>工作回顾</a:t>
            </a:r>
            <a:endParaRPr lang="zh-CN" altLang="en-US" dirty="0"/>
          </a:p>
        </p:txBody>
      </p:sp>
      <p:sp>
        <p:nvSpPr>
          <p:cNvPr id="1048755" name="文本占位符 29"/>
          <p:cNvSpPr>
            <a:spLocks noGrp="1"/>
          </p:cNvSpPr>
          <p:nvPr>
            <p:ph type="body" sz="quarter" idx="19" hasCustomPrompt="1"/>
          </p:nvPr>
        </p:nvSpPr>
        <p:spPr>
          <a:xfrm>
            <a:off x="626458" y="226044"/>
            <a:ext cx="2231042" cy="480131"/>
          </a:xfrm>
          <a:prstGeom prst="rect">
            <a:avLst/>
          </a:prstGeom>
          <a:noFill/>
        </p:spPr>
        <p:txBody>
          <a:bodyPr wrap="square" rtlCol="0">
            <a:spAutoFit/>
          </a:bodyPr>
          <a:lstStyle>
            <a:lvl1pPr marL="0" indent="0">
              <a:buNone/>
              <a:defRPr kumimoji="1" lang="en-US" altLang="zh-CN" sz="2000" b="0" dirty="0" smtClean="0">
                <a:solidFill>
                  <a:schemeClr val="tx1"/>
                </a:solidFill>
                <a:latin typeface="+mn-lt"/>
              </a:defRPr>
            </a:lvl1pPr>
          </a:lstStyle>
          <a:p>
            <a:pPr marL="0" lvl="0" defTabSz="914286"/>
            <a:r>
              <a:rPr kumimoji="1" lang="en-US" altLang="zh-CN" sz="2800" dirty="0"/>
              <a:t>Part One</a:t>
            </a:r>
          </a:p>
        </p:txBody>
      </p:sp>
      <p:sp>
        <p:nvSpPr>
          <p:cNvPr id="1048756" name="内容占位符 10"/>
          <p:cNvSpPr>
            <a:spLocks noGrp="1"/>
          </p:cNvSpPr>
          <p:nvPr>
            <p:ph sz="quarter" idx="20"/>
          </p:nvPr>
        </p:nvSpPr>
        <p:spPr>
          <a:xfrm>
            <a:off x="626457" y="1416142"/>
            <a:ext cx="7555518" cy="4959258"/>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5">
    <p:spTree>
      <p:nvGrpSpPr>
        <p:cNvPr id="1" name=""/>
        <p:cNvGrpSpPr/>
        <p:nvPr/>
      </p:nvGrpSpPr>
      <p:grpSpPr>
        <a:xfrm>
          <a:off x="0" y="0"/>
          <a:ext cx="0" cy="0"/>
          <a:chOff x="0" y="0"/>
          <a:chExt cx="0" cy="0"/>
        </a:xfrm>
      </p:grpSpPr>
      <p:cxnSp>
        <p:nvCxnSpPr>
          <p:cNvPr id="3145732" name="直接连接符 10"/>
          <p:cNvCxnSpPr>
            <a:cxnSpLocks/>
          </p:cNvCxnSpPr>
          <p:nvPr userDrawn="1"/>
        </p:nvCxnSpPr>
        <p:spPr>
          <a:xfrm>
            <a:off x="0" y="4745272"/>
            <a:ext cx="9144000" cy="11646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5733" name="直接连接符 11"/>
          <p:cNvCxnSpPr>
            <a:cxnSpLocks/>
          </p:cNvCxnSpPr>
          <p:nvPr userDrawn="1"/>
        </p:nvCxnSpPr>
        <p:spPr>
          <a:xfrm flipV="1">
            <a:off x="0" y="5534544"/>
            <a:ext cx="9144000" cy="259881"/>
          </a:xfrm>
          <a:prstGeom prst="line">
            <a:avLst/>
          </a:prstGeom>
        </p:spPr>
        <p:style>
          <a:lnRef idx="1">
            <a:schemeClr val="accent2"/>
          </a:lnRef>
          <a:fillRef idx="0">
            <a:schemeClr val="accent2"/>
          </a:fillRef>
          <a:effectRef idx="0">
            <a:schemeClr val="accent2"/>
          </a:effectRef>
          <a:fontRef idx="minor">
            <a:schemeClr val="tx1"/>
          </a:fontRef>
        </p:style>
      </p:cxnSp>
      <p:cxnSp>
        <p:nvCxnSpPr>
          <p:cNvPr id="3145734" name="直接连接符 12"/>
          <p:cNvCxnSpPr>
            <a:cxnSpLocks/>
          </p:cNvCxnSpPr>
          <p:nvPr userDrawn="1"/>
        </p:nvCxnSpPr>
        <p:spPr>
          <a:xfrm flipV="1">
            <a:off x="0" y="5265019"/>
            <a:ext cx="9144000" cy="1232034"/>
          </a:xfrm>
          <a:prstGeom prst="line">
            <a:avLst/>
          </a:prstGeom>
        </p:spPr>
        <p:style>
          <a:lnRef idx="1">
            <a:schemeClr val="accent4"/>
          </a:lnRef>
          <a:fillRef idx="0">
            <a:schemeClr val="accent4"/>
          </a:fillRef>
          <a:effectRef idx="0">
            <a:schemeClr val="accent4"/>
          </a:effectRef>
          <a:fontRef idx="minor">
            <a:schemeClr val="tx1"/>
          </a:fontRef>
        </p:style>
      </p:cxnSp>
      <p:grpSp>
        <p:nvGrpSpPr>
          <p:cNvPr id="133" name="组合 19"/>
          <p:cNvGrpSpPr/>
          <p:nvPr userDrawn="1"/>
        </p:nvGrpSpPr>
        <p:grpSpPr>
          <a:xfrm>
            <a:off x="-259902" y="16478"/>
            <a:ext cx="852200" cy="1209181"/>
            <a:chOff x="-741145" y="548639"/>
            <a:chExt cx="1799925" cy="1915427"/>
          </a:xfrm>
          <a:solidFill>
            <a:schemeClr val="accent4">
              <a:alpha val="80000"/>
            </a:schemeClr>
          </a:solidFill>
        </p:grpSpPr>
        <p:sp>
          <p:nvSpPr>
            <p:cNvPr id="1048757" name="圆角矩形 20"/>
            <p:cNvSpPr/>
            <p:nvPr/>
          </p:nvSpPr>
          <p:spPr>
            <a:xfrm>
              <a:off x="-741145" y="548639"/>
              <a:ext cx="981777" cy="11742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1">
                <a:latin typeface="+mn-lt"/>
              </a:endParaRPr>
            </a:p>
          </p:txBody>
        </p:sp>
        <p:sp>
          <p:nvSpPr>
            <p:cNvPr id="1048758" name="圆角矩形 21"/>
            <p:cNvSpPr/>
            <p:nvPr/>
          </p:nvSpPr>
          <p:spPr>
            <a:xfrm>
              <a:off x="77003" y="770020"/>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1">
                <a:latin typeface="+mn-lt"/>
              </a:endParaRPr>
            </a:p>
          </p:txBody>
        </p:sp>
        <p:sp>
          <p:nvSpPr>
            <p:cNvPr id="1048759" name="圆角矩形 22"/>
            <p:cNvSpPr/>
            <p:nvPr/>
          </p:nvSpPr>
          <p:spPr>
            <a:xfrm>
              <a:off x="4853" y="1291403"/>
              <a:ext cx="981777" cy="98177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1">
                <a:latin typeface="+mn-lt"/>
              </a:endParaRPr>
            </a:p>
          </p:txBody>
        </p:sp>
        <p:sp>
          <p:nvSpPr>
            <p:cNvPr id="1048760" name="圆角矩形 23"/>
            <p:cNvSpPr/>
            <p:nvPr/>
          </p:nvSpPr>
          <p:spPr>
            <a:xfrm>
              <a:off x="-731520" y="1482289"/>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1">
                <a:latin typeface="+mn-lt"/>
              </a:endParaRPr>
            </a:p>
          </p:txBody>
        </p:sp>
      </p:grpSp>
      <p:sp>
        <p:nvSpPr>
          <p:cNvPr id="1048761" name="文本占位符 29"/>
          <p:cNvSpPr>
            <a:spLocks noGrp="1"/>
          </p:cNvSpPr>
          <p:nvPr>
            <p:ph type="body" sz="quarter" idx="18" hasCustomPrompt="1"/>
          </p:nvPr>
        </p:nvSpPr>
        <p:spPr>
          <a:xfrm>
            <a:off x="626458" y="594889"/>
            <a:ext cx="2231042" cy="480131"/>
          </a:xfrm>
          <a:prstGeom prst="rect">
            <a:avLst/>
          </a:prstGeom>
          <a:noFill/>
        </p:spPr>
        <p:txBody>
          <a:bodyPr wrap="square" rtlCol="0">
            <a:spAutoFit/>
          </a:bodyPr>
          <a:lstStyle>
            <a:lvl1pPr marL="0" indent="0">
              <a:buNone/>
              <a:defRPr kumimoji="1" lang="zh-CN" altLang="en-US" sz="3200" b="1" dirty="0">
                <a:solidFill>
                  <a:schemeClr val="tx1"/>
                </a:solidFill>
                <a:latin typeface="+mn-lt"/>
              </a:defRPr>
            </a:lvl1pPr>
          </a:lstStyle>
          <a:p>
            <a:pPr marL="0" lvl="0" defTabSz="914286"/>
            <a:r>
              <a:rPr kumimoji="1" lang="zh-CN" altLang="en-US" sz="2800" dirty="0"/>
              <a:t>工作回顾</a:t>
            </a:r>
            <a:endParaRPr lang="zh-CN" altLang="en-US" dirty="0"/>
          </a:p>
        </p:txBody>
      </p:sp>
      <p:sp>
        <p:nvSpPr>
          <p:cNvPr id="1048762" name="文本占位符 29"/>
          <p:cNvSpPr>
            <a:spLocks noGrp="1"/>
          </p:cNvSpPr>
          <p:nvPr>
            <p:ph type="body" sz="quarter" idx="19" hasCustomPrompt="1"/>
          </p:nvPr>
        </p:nvSpPr>
        <p:spPr>
          <a:xfrm>
            <a:off x="626458" y="226044"/>
            <a:ext cx="2231042" cy="480131"/>
          </a:xfrm>
          <a:prstGeom prst="rect">
            <a:avLst/>
          </a:prstGeom>
          <a:noFill/>
        </p:spPr>
        <p:txBody>
          <a:bodyPr wrap="square" rtlCol="0">
            <a:spAutoFit/>
          </a:bodyPr>
          <a:lstStyle>
            <a:lvl1pPr marL="0" indent="0">
              <a:buNone/>
              <a:defRPr kumimoji="1" lang="en-US" altLang="zh-CN" sz="2000" b="0" dirty="0" smtClean="0">
                <a:solidFill>
                  <a:schemeClr val="tx1"/>
                </a:solidFill>
                <a:latin typeface="+mn-lt"/>
              </a:defRPr>
            </a:lvl1pPr>
          </a:lstStyle>
          <a:p>
            <a:pPr marL="0" lvl="0" defTabSz="914286"/>
            <a:r>
              <a:rPr kumimoji="1" lang="en-US" altLang="zh-CN" sz="2800" dirty="0"/>
              <a:t>Part One</a:t>
            </a:r>
          </a:p>
        </p:txBody>
      </p:sp>
      <p:sp>
        <p:nvSpPr>
          <p:cNvPr id="1048763" name="内容占位符 10"/>
          <p:cNvSpPr>
            <a:spLocks noGrp="1"/>
          </p:cNvSpPr>
          <p:nvPr>
            <p:ph sz="quarter" idx="20"/>
          </p:nvPr>
        </p:nvSpPr>
        <p:spPr>
          <a:xfrm>
            <a:off x="626457" y="1416142"/>
            <a:ext cx="7555518" cy="4959258"/>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pic>
        <p:nvPicPr>
          <p:cNvPr id="2097190" name="Picture 2" descr="http://dc.office.msn.com.cn/t/1/7ED2490309B9A21E19CC4A6B31EDAE3.jpg"/>
          <p:cNvPicPr>
            <a:picLocks noChangeAspect="1" noChangeArrowheads="1"/>
          </p:cNvPicPr>
          <p:nvPr userDrawn="1"/>
        </p:nvPicPr>
        <p:blipFill rotWithShape="1">
          <a:blip r:embed="rId2"/>
          <a:srcRect l="41513" t="-599" r="21702" b="-169"/>
          <a:stretch>
            <a:fillRect/>
          </a:stretch>
        </p:blipFill>
        <p:spPr bwMode="auto">
          <a:xfrm>
            <a:off x="1" y="-50800"/>
            <a:ext cx="3363608" cy="6908800"/>
          </a:xfrm>
          <a:prstGeom prst="rect">
            <a:avLst/>
          </a:prstGeom>
          <a:noFill/>
        </p:spPr>
      </p:pic>
      <p:sp>
        <p:nvSpPr>
          <p:cNvPr id="1048764" name="平行四边形 4"/>
          <p:cNvSpPr/>
          <p:nvPr userDrawn="1"/>
        </p:nvSpPr>
        <p:spPr>
          <a:xfrm>
            <a:off x="2328196" y="-50800"/>
            <a:ext cx="1635385" cy="6908800"/>
          </a:xfrm>
          <a:prstGeom prst="parallelogram">
            <a:avLst>
              <a:gd name="adj" fmla="val 24117"/>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1">
              <a:latin typeface="+mn-lt"/>
            </a:endParaRPr>
          </a:p>
        </p:txBody>
      </p:sp>
      <p:grpSp>
        <p:nvGrpSpPr>
          <p:cNvPr id="135" name="组合 24"/>
          <p:cNvGrpSpPr/>
          <p:nvPr userDrawn="1"/>
        </p:nvGrpSpPr>
        <p:grpSpPr>
          <a:xfrm>
            <a:off x="-259902" y="16478"/>
            <a:ext cx="852200" cy="1209181"/>
            <a:chOff x="-741145" y="548639"/>
            <a:chExt cx="1799925" cy="1915427"/>
          </a:xfrm>
          <a:solidFill>
            <a:schemeClr val="accent4">
              <a:alpha val="80000"/>
            </a:schemeClr>
          </a:solidFill>
        </p:grpSpPr>
        <p:sp>
          <p:nvSpPr>
            <p:cNvPr id="1048765" name="圆角矩形 25"/>
            <p:cNvSpPr/>
            <p:nvPr/>
          </p:nvSpPr>
          <p:spPr>
            <a:xfrm>
              <a:off x="-741145" y="548639"/>
              <a:ext cx="981777" cy="11742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1">
                <a:latin typeface="+mn-lt"/>
              </a:endParaRPr>
            </a:p>
          </p:txBody>
        </p:sp>
        <p:sp>
          <p:nvSpPr>
            <p:cNvPr id="1048766" name="圆角矩形 26"/>
            <p:cNvSpPr/>
            <p:nvPr/>
          </p:nvSpPr>
          <p:spPr>
            <a:xfrm>
              <a:off x="77003" y="770020"/>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1">
                <a:latin typeface="+mn-lt"/>
              </a:endParaRPr>
            </a:p>
          </p:txBody>
        </p:sp>
        <p:sp>
          <p:nvSpPr>
            <p:cNvPr id="1048767" name="圆角矩形 27"/>
            <p:cNvSpPr/>
            <p:nvPr/>
          </p:nvSpPr>
          <p:spPr>
            <a:xfrm>
              <a:off x="4853" y="1291403"/>
              <a:ext cx="981777" cy="98177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1">
                <a:latin typeface="+mn-lt"/>
              </a:endParaRPr>
            </a:p>
          </p:txBody>
        </p:sp>
        <p:sp>
          <p:nvSpPr>
            <p:cNvPr id="1048768" name="圆角矩形 28"/>
            <p:cNvSpPr/>
            <p:nvPr/>
          </p:nvSpPr>
          <p:spPr>
            <a:xfrm>
              <a:off x="-731520" y="1482289"/>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1">
                <a:latin typeface="+mn-lt"/>
              </a:endParaRPr>
            </a:p>
          </p:txBody>
        </p:sp>
      </p:grpSp>
      <p:sp>
        <p:nvSpPr>
          <p:cNvPr id="1048769" name="文本占位符 29"/>
          <p:cNvSpPr>
            <a:spLocks noGrp="1"/>
          </p:cNvSpPr>
          <p:nvPr>
            <p:ph type="body" sz="quarter" idx="18" hasCustomPrompt="1"/>
          </p:nvPr>
        </p:nvSpPr>
        <p:spPr>
          <a:xfrm>
            <a:off x="626458" y="594889"/>
            <a:ext cx="2231042" cy="480131"/>
          </a:xfrm>
          <a:prstGeom prst="rect">
            <a:avLst/>
          </a:prstGeom>
          <a:noFill/>
        </p:spPr>
        <p:txBody>
          <a:bodyPr wrap="square" rtlCol="0">
            <a:spAutoFit/>
          </a:bodyPr>
          <a:lstStyle>
            <a:lvl1pPr marL="0" indent="0">
              <a:buNone/>
              <a:defRPr kumimoji="1" lang="zh-CN" altLang="en-US" sz="3200" b="1" dirty="0">
                <a:solidFill>
                  <a:schemeClr val="tx1"/>
                </a:solidFill>
                <a:latin typeface="+mn-lt"/>
              </a:defRPr>
            </a:lvl1pPr>
          </a:lstStyle>
          <a:p>
            <a:pPr marL="0" lvl="0" defTabSz="914286"/>
            <a:r>
              <a:rPr kumimoji="1" lang="zh-CN" altLang="en-US" sz="2800" dirty="0"/>
              <a:t>工作回顾</a:t>
            </a:r>
            <a:endParaRPr lang="zh-CN" altLang="en-US" dirty="0"/>
          </a:p>
        </p:txBody>
      </p:sp>
      <p:sp>
        <p:nvSpPr>
          <p:cNvPr id="1048770" name="文本占位符 29"/>
          <p:cNvSpPr>
            <a:spLocks noGrp="1"/>
          </p:cNvSpPr>
          <p:nvPr>
            <p:ph type="body" sz="quarter" idx="19" hasCustomPrompt="1"/>
          </p:nvPr>
        </p:nvSpPr>
        <p:spPr>
          <a:xfrm>
            <a:off x="626458" y="226044"/>
            <a:ext cx="2231042" cy="480131"/>
          </a:xfrm>
          <a:prstGeom prst="rect">
            <a:avLst/>
          </a:prstGeom>
          <a:noFill/>
        </p:spPr>
        <p:txBody>
          <a:bodyPr wrap="square" rtlCol="0">
            <a:spAutoFit/>
          </a:bodyPr>
          <a:lstStyle>
            <a:lvl1pPr marL="0" indent="0">
              <a:buNone/>
              <a:defRPr kumimoji="1" lang="en-US" altLang="zh-CN" sz="2000" b="0" dirty="0" smtClean="0">
                <a:solidFill>
                  <a:schemeClr val="tx1"/>
                </a:solidFill>
                <a:latin typeface="+mn-lt"/>
              </a:defRPr>
            </a:lvl1pPr>
          </a:lstStyle>
          <a:p>
            <a:pPr marL="0" lvl="0" defTabSz="914286"/>
            <a:r>
              <a:rPr kumimoji="1" lang="en-US" altLang="zh-CN" sz="2800" dirty="0"/>
              <a:t>Part One</a:t>
            </a:r>
          </a:p>
        </p:txBody>
      </p:sp>
      <p:sp>
        <p:nvSpPr>
          <p:cNvPr id="1048771" name="内容占位符 10"/>
          <p:cNvSpPr>
            <a:spLocks noGrp="1"/>
          </p:cNvSpPr>
          <p:nvPr>
            <p:ph sz="quarter" idx="20"/>
          </p:nvPr>
        </p:nvSpPr>
        <p:spPr>
          <a:xfrm>
            <a:off x="2676834" y="1075010"/>
            <a:ext cx="5914716" cy="4959258"/>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097191" name="Picture 4" descr="http://dc.office.msn.com.cn/t/75/EC775E05A9DF44A62710AC19D0BA18D0.jpg"/>
          <p:cNvPicPr>
            <a:picLocks noChangeAspect="1" noChangeArrowheads="1"/>
          </p:cNvPicPr>
          <p:nvPr userDrawn="1"/>
        </p:nvPicPr>
        <p:blipFill>
          <a:blip r:embed="rId2"/>
          <a:srcRect/>
          <a:stretch>
            <a:fillRect/>
          </a:stretch>
        </p:blipFill>
        <p:spPr bwMode="auto">
          <a:xfrm>
            <a:off x="8" y="0"/>
            <a:ext cx="9156059" cy="6865142"/>
          </a:xfrm>
          <a:prstGeom prst="rect">
            <a:avLst/>
          </a:prstGeom>
          <a:noFill/>
        </p:spPr>
      </p:pic>
      <p:sp>
        <p:nvSpPr>
          <p:cNvPr id="1048772" name="任意多边形 12"/>
          <p:cNvSpPr/>
          <p:nvPr userDrawn="1"/>
        </p:nvSpPr>
        <p:spPr>
          <a:xfrm flipV="1">
            <a:off x="5578819" y="-1"/>
            <a:ext cx="3577247" cy="6865143"/>
          </a:xfrm>
          <a:custGeom>
            <a:avLst/>
            <a:gdLst>
              <a:gd name="connsiteX0" fmla="*/ 1082438 w 4769663"/>
              <a:gd name="connsiteY0" fmla="*/ 6865143 h 6865143"/>
              <a:gd name="connsiteX1" fmla="*/ 4769663 w 4769663"/>
              <a:gd name="connsiteY1" fmla="*/ 6865143 h 6865143"/>
              <a:gd name="connsiteX2" fmla="*/ 4769663 w 4769663"/>
              <a:gd name="connsiteY2" fmla="*/ 0 h 6865143"/>
              <a:gd name="connsiteX3" fmla="*/ 1082438 w 4769663"/>
              <a:gd name="connsiteY3" fmla="*/ 0 h 6865143"/>
              <a:gd name="connsiteX4" fmla="*/ 1082438 w 4769663"/>
              <a:gd name="connsiteY4" fmla="*/ 7142 h 6865143"/>
              <a:gd name="connsiteX5" fmla="*/ 0 w 4769663"/>
              <a:gd name="connsiteY5" fmla="*/ 7142 h 6865143"/>
              <a:gd name="connsiteX6" fmla="*/ 42084 w 4769663"/>
              <a:gd name="connsiteY6" fmla="*/ 124272 h 6865143"/>
              <a:gd name="connsiteX7" fmla="*/ 1082438 w 4769663"/>
              <a:gd name="connsiteY7" fmla="*/ 6865143 h 6865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9663" h="6865143">
                <a:moveTo>
                  <a:pt x="1082438" y="6865143"/>
                </a:moveTo>
                <a:lnTo>
                  <a:pt x="4769663" y="6865143"/>
                </a:lnTo>
                <a:lnTo>
                  <a:pt x="4769663" y="0"/>
                </a:lnTo>
                <a:lnTo>
                  <a:pt x="1082438" y="0"/>
                </a:lnTo>
                <a:lnTo>
                  <a:pt x="1082438" y="7142"/>
                </a:lnTo>
                <a:lnTo>
                  <a:pt x="0" y="7142"/>
                </a:lnTo>
                <a:lnTo>
                  <a:pt x="42084" y="124272"/>
                </a:lnTo>
                <a:cubicBezTo>
                  <a:pt x="698909" y="2048493"/>
                  <a:pt x="1082438" y="4368173"/>
                  <a:pt x="1082438" y="6865143"/>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1">
              <a:latin typeface="+mn-lt"/>
            </a:endParaRPr>
          </a:p>
        </p:txBody>
      </p:sp>
      <p:grpSp>
        <p:nvGrpSpPr>
          <p:cNvPr id="137" name="组合 10"/>
          <p:cNvGrpSpPr/>
          <p:nvPr userDrawn="1"/>
        </p:nvGrpSpPr>
        <p:grpSpPr>
          <a:xfrm>
            <a:off x="-259902" y="16478"/>
            <a:ext cx="852200" cy="1209181"/>
            <a:chOff x="-741145" y="548639"/>
            <a:chExt cx="1799925" cy="1915427"/>
          </a:xfrm>
          <a:solidFill>
            <a:schemeClr val="accent4">
              <a:alpha val="80000"/>
            </a:schemeClr>
          </a:solidFill>
        </p:grpSpPr>
        <p:sp>
          <p:nvSpPr>
            <p:cNvPr id="1048773" name="圆角矩形 11"/>
            <p:cNvSpPr/>
            <p:nvPr/>
          </p:nvSpPr>
          <p:spPr>
            <a:xfrm>
              <a:off x="-741145" y="548639"/>
              <a:ext cx="981777" cy="11742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1">
                <a:latin typeface="+mn-lt"/>
              </a:endParaRPr>
            </a:p>
          </p:txBody>
        </p:sp>
        <p:sp>
          <p:nvSpPr>
            <p:cNvPr id="1048774" name="圆角矩形 13"/>
            <p:cNvSpPr/>
            <p:nvPr/>
          </p:nvSpPr>
          <p:spPr>
            <a:xfrm>
              <a:off x="77003" y="770020"/>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1">
                <a:latin typeface="+mn-lt"/>
              </a:endParaRPr>
            </a:p>
          </p:txBody>
        </p:sp>
        <p:sp>
          <p:nvSpPr>
            <p:cNvPr id="1048775" name="圆角矩形 14"/>
            <p:cNvSpPr/>
            <p:nvPr/>
          </p:nvSpPr>
          <p:spPr>
            <a:xfrm>
              <a:off x="4853" y="1291403"/>
              <a:ext cx="981777" cy="98177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1">
                <a:latin typeface="+mn-lt"/>
              </a:endParaRPr>
            </a:p>
          </p:txBody>
        </p:sp>
        <p:sp>
          <p:nvSpPr>
            <p:cNvPr id="1048776" name="圆角矩形 15"/>
            <p:cNvSpPr/>
            <p:nvPr/>
          </p:nvSpPr>
          <p:spPr>
            <a:xfrm>
              <a:off x="-731520" y="1482289"/>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1">
                <a:latin typeface="+mn-lt"/>
              </a:endParaRPr>
            </a:p>
          </p:txBody>
        </p:sp>
      </p:grpSp>
      <p:sp>
        <p:nvSpPr>
          <p:cNvPr id="1048777" name="文本占位符 29"/>
          <p:cNvSpPr>
            <a:spLocks noGrp="1"/>
          </p:cNvSpPr>
          <p:nvPr>
            <p:ph type="body" sz="quarter" idx="18" hasCustomPrompt="1"/>
          </p:nvPr>
        </p:nvSpPr>
        <p:spPr>
          <a:xfrm>
            <a:off x="626458" y="594889"/>
            <a:ext cx="2231042" cy="480131"/>
          </a:xfrm>
          <a:prstGeom prst="rect">
            <a:avLst/>
          </a:prstGeom>
          <a:noFill/>
        </p:spPr>
        <p:txBody>
          <a:bodyPr wrap="square" rtlCol="0">
            <a:spAutoFit/>
          </a:bodyPr>
          <a:lstStyle>
            <a:lvl1pPr marL="0" indent="0">
              <a:buNone/>
              <a:defRPr kumimoji="1" lang="zh-CN" altLang="en-US" sz="3200" b="1" dirty="0">
                <a:solidFill>
                  <a:schemeClr val="tx1"/>
                </a:solidFill>
                <a:latin typeface="+mn-lt"/>
              </a:defRPr>
            </a:lvl1pPr>
          </a:lstStyle>
          <a:p>
            <a:pPr marL="0" lvl="0" defTabSz="914286"/>
            <a:r>
              <a:rPr kumimoji="1" lang="zh-CN" altLang="en-US" sz="2800" dirty="0"/>
              <a:t>工作回顾</a:t>
            </a:r>
            <a:endParaRPr lang="zh-CN" altLang="en-US" dirty="0"/>
          </a:p>
        </p:txBody>
      </p:sp>
      <p:sp>
        <p:nvSpPr>
          <p:cNvPr id="1048778" name="文本占位符 29"/>
          <p:cNvSpPr>
            <a:spLocks noGrp="1"/>
          </p:cNvSpPr>
          <p:nvPr>
            <p:ph type="body" sz="quarter" idx="19" hasCustomPrompt="1"/>
          </p:nvPr>
        </p:nvSpPr>
        <p:spPr>
          <a:xfrm>
            <a:off x="626458" y="226044"/>
            <a:ext cx="2231042" cy="480131"/>
          </a:xfrm>
          <a:prstGeom prst="rect">
            <a:avLst/>
          </a:prstGeom>
          <a:noFill/>
        </p:spPr>
        <p:txBody>
          <a:bodyPr wrap="square" rtlCol="0">
            <a:spAutoFit/>
          </a:bodyPr>
          <a:lstStyle>
            <a:lvl1pPr marL="0" indent="0">
              <a:buNone/>
              <a:defRPr kumimoji="1" lang="en-US" altLang="zh-CN" sz="2000" b="0" dirty="0" smtClean="0">
                <a:solidFill>
                  <a:schemeClr val="tx1"/>
                </a:solidFill>
                <a:latin typeface="+mn-lt"/>
              </a:defRPr>
            </a:lvl1pPr>
          </a:lstStyle>
          <a:p>
            <a:pPr marL="0" lvl="0" defTabSz="914286"/>
            <a:r>
              <a:rPr kumimoji="1" lang="en-US" altLang="zh-CN" sz="2800" dirty="0"/>
              <a:t>Part One</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31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8" indent="-228578" algn="l" defTabSz="914310"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732" indent="-228578" algn="l" defTabSz="91431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85" indent="-228578" algn="l" defTabSz="91431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41" indent="-228578" algn="l" defTabSz="914310"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197" indent="-228578" algn="l" defTabSz="914310"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349" indent="-228578" algn="l" defTabSz="914310"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503" indent="-228578" algn="l" defTabSz="914310"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658" indent="-228578" algn="l" defTabSz="914310"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5812" indent="-228578" algn="l" defTabSz="914310"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310" rtl="0" eaLnBrk="1" latinLnBrk="0" hangingPunct="1">
        <a:defRPr sz="1801" kern="1200">
          <a:solidFill>
            <a:schemeClr val="tx1"/>
          </a:solidFill>
          <a:latin typeface="+mn-lt"/>
          <a:ea typeface="+mn-ea"/>
          <a:cs typeface="+mn-cs"/>
        </a:defRPr>
      </a:lvl1pPr>
      <a:lvl2pPr marL="457155" algn="l" defTabSz="914310" rtl="0" eaLnBrk="1" latinLnBrk="0" hangingPunct="1">
        <a:defRPr sz="1801" kern="1200">
          <a:solidFill>
            <a:schemeClr val="tx1"/>
          </a:solidFill>
          <a:latin typeface="+mn-lt"/>
          <a:ea typeface="+mn-ea"/>
          <a:cs typeface="+mn-cs"/>
        </a:defRPr>
      </a:lvl2pPr>
      <a:lvl3pPr marL="914310" algn="l" defTabSz="914310" rtl="0" eaLnBrk="1" latinLnBrk="0" hangingPunct="1">
        <a:defRPr sz="1801" kern="1200">
          <a:solidFill>
            <a:schemeClr val="tx1"/>
          </a:solidFill>
          <a:latin typeface="+mn-lt"/>
          <a:ea typeface="+mn-ea"/>
          <a:cs typeface="+mn-cs"/>
        </a:defRPr>
      </a:lvl3pPr>
      <a:lvl4pPr marL="1371464" algn="l" defTabSz="914310" rtl="0" eaLnBrk="1" latinLnBrk="0" hangingPunct="1">
        <a:defRPr sz="1801" kern="1200">
          <a:solidFill>
            <a:schemeClr val="tx1"/>
          </a:solidFill>
          <a:latin typeface="+mn-lt"/>
          <a:ea typeface="+mn-ea"/>
          <a:cs typeface="+mn-cs"/>
        </a:defRPr>
      </a:lvl4pPr>
      <a:lvl5pPr marL="1828618" algn="l" defTabSz="914310" rtl="0" eaLnBrk="1" latinLnBrk="0" hangingPunct="1">
        <a:defRPr sz="1801" kern="1200">
          <a:solidFill>
            <a:schemeClr val="tx1"/>
          </a:solidFill>
          <a:latin typeface="+mn-lt"/>
          <a:ea typeface="+mn-ea"/>
          <a:cs typeface="+mn-cs"/>
        </a:defRPr>
      </a:lvl5pPr>
      <a:lvl6pPr marL="2285772" algn="l" defTabSz="914310" rtl="0" eaLnBrk="1" latinLnBrk="0" hangingPunct="1">
        <a:defRPr sz="1801" kern="1200">
          <a:solidFill>
            <a:schemeClr val="tx1"/>
          </a:solidFill>
          <a:latin typeface="+mn-lt"/>
          <a:ea typeface="+mn-ea"/>
          <a:cs typeface="+mn-cs"/>
        </a:defRPr>
      </a:lvl6pPr>
      <a:lvl7pPr marL="2742926" algn="l" defTabSz="914310" rtl="0" eaLnBrk="1" latinLnBrk="0" hangingPunct="1">
        <a:defRPr sz="1801" kern="1200">
          <a:solidFill>
            <a:schemeClr val="tx1"/>
          </a:solidFill>
          <a:latin typeface="+mn-lt"/>
          <a:ea typeface="+mn-ea"/>
          <a:cs typeface="+mn-cs"/>
        </a:defRPr>
      </a:lvl7pPr>
      <a:lvl8pPr marL="3200080" algn="l" defTabSz="914310" rtl="0" eaLnBrk="1" latinLnBrk="0" hangingPunct="1">
        <a:defRPr sz="1801" kern="1200">
          <a:solidFill>
            <a:schemeClr val="tx1"/>
          </a:solidFill>
          <a:latin typeface="+mn-lt"/>
          <a:ea typeface="+mn-ea"/>
          <a:cs typeface="+mn-cs"/>
        </a:defRPr>
      </a:lvl8pPr>
      <a:lvl9pPr marL="3657235" algn="l" defTabSz="914310"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emf"/><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emf"/><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8.png"/><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2.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3.emf"/></Relationships>
</file>

<file path=ppt/slides/_rels/slide16.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3.emf"/><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3.emf"/><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5.emf"/><Relationship Id="rId5" Type="http://schemas.openxmlformats.org/officeDocument/2006/relationships/image" Target="../media/image23.emf"/><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5.emf"/><Relationship Id="rId5" Type="http://schemas.openxmlformats.org/officeDocument/2006/relationships/image" Target="../media/image23.emf"/><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9.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0.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1.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2.gif"/></Relationships>
</file>

<file path=ppt/slides/_rels/slide26.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4.png"/><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5" name="文本占位符 1"/>
          <p:cNvSpPr>
            <a:spLocks noGrp="1"/>
          </p:cNvSpPr>
          <p:nvPr>
            <p:ph type="body" sz="quarter" idx="18"/>
          </p:nvPr>
        </p:nvSpPr>
        <p:spPr/>
        <p:txBody>
          <a:bodyPr/>
          <a:lstStyle/>
          <a:p>
            <a:r>
              <a:rPr kumimoji="1" lang="en-US" altLang="zh-CN" sz="4000" dirty="0"/>
              <a:t>Towards Automatic </a:t>
            </a:r>
            <a:br>
              <a:rPr kumimoji="1" lang="en-US" altLang="zh-CN" sz="4000" dirty="0"/>
            </a:br>
            <a:r>
              <a:rPr kumimoji="1" lang="en-US" altLang="zh-CN" sz="4000" dirty="0"/>
              <a:t>Numerical Cross-Checking:</a:t>
            </a:r>
            <a:br>
              <a:rPr kumimoji="1" lang="en-US" altLang="zh-CN" sz="4000" dirty="0"/>
            </a:br>
            <a:r>
              <a:rPr kumimoji="1" lang="en-US" altLang="zh-CN" sz="4000" dirty="0"/>
              <a:t>Extracting Formulas from Text</a:t>
            </a:r>
            <a:endParaRPr kumimoji="1" lang="zh-CN" altLang="en-US" sz="4000" dirty="0"/>
          </a:p>
        </p:txBody>
      </p:sp>
      <p:sp>
        <p:nvSpPr>
          <p:cNvPr id="1048626" name="文本占位符 2"/>
          <p:cNvSpPr>
            <a:spLocks noGrp="1"/>
          </p:cNvSpPr>
          <p:nvPr>
            <p:ph type="body" sz="quarter" idx="19"/>
          </p:nvPr>
        </p:nvSpPr>
        <p:spPr/>
        <p:txBody>
          <a:bodyPr/>
          <a:lstStyle/>
          <a:p>
            <a:r>
              <a:rPr lang="en-US" altLang="zh-CN" sz="2400" dirty="0"/>
              <a:t>Yixuan Cao,</a:t>
            </a:r>
            <a:r>
              <a:rPr lang="zh-CN" altLang="en-US" sz="2400" dirty="0"/>
              <a:t>  </a:t>
            </a:r>
            <a:r>
              <a:rPr lang="en-US" altLang="zh-CN" sz="2400" dirty="0"/>
              <a:t> </a:t>
            </a:r>
            <a:r>
              <a:rPr lang="en-US" altLang="zh-CN" sz="2400" dirty="0" err="1"/>
              <a:t>Hongwei</a:t>
            </a:r>
            <a:r>
              <a:rPr lang="en-US" altLang="zh-CN" sz="2400" dirty="0"/>
              <a:t> Li, </a:t>
            </a:r>
            <a:r>
              <a:rPr lang="zh-CN" altLang="en-US" sz="2400" dirty="0"/>
              <a:t>  </a:t>
            </a:r>
            <a:r>
              <a:rPr lang="en-US" altLang="zh-CN" sz="2400" dirty="0"/>
              <a:t>Ping Luo, </a:t>
            </a:r>
            <a:r>
              <a:rPr lang="zh-CN" altLang="en-US" sz="2400" dirty="0"/>
              <a:t>  </a:t>
            </a:r>
            <a:r>
              <a:rPr lang="en-US" altLang="zh-CN" sz="2400" dirty="0" err="1"/>
              <a:t>Jiaquan</a:t>
            </a:r>
            <a:r>
              <a:rPr lang="en-US" altLang="zh-CN" sz="2400" dirty="0"/>
              <a:t> Yao</a:t>
            </a:r>
          </a:p>
          <a:p>
            <a:endParaRPr lang="en-US" altLang="zh-CN" sz="900" dirty="0"/>
          </a:p>
          <a:p>
            <a:r>
              <a:rPr lang="en-US" altLang="zh-CN" sz="2000" dirty="0"/>
              <a:t>Key Lab of Intelligent Information Processing of Chinese Academy of Sciences (CAS)</a:t>
            </a:r>
          </a:p>
          <a:p>
            <a:r>
              <a:rPr lang="en-US" altLang="zh-CN" sz="2000" dirty="0"/>
              <a:t>School of Management, Jinan University</a:t>
            </a:r>
          </a:p>
          <a:p>
            <a:endParaRPr kumimoji="1" lang="zh-CN" altLang="en-US" sz="2400" dirty="0"/>
          </a:p>
        </p:txBody>
      </p:sp>
      <p:pic>
        <p:nvPicPr>
          <p:cNvPr id="4" name="图片 3"/>
          <p:cNvPicPr>
            <a:picLocks noChangeAspect="1"/>
          </p:cNvPicPr>
          <p:nvPr/>
        </p:nvPicPr>
        <p:blipFill rotWithShape="1">
          <a:blip r:embed="rId3"/>
          <a:srcRect r="67140"/>
          <a:stretch/>
        </p:blipFill>
        <p:spPr>
          <a:xfrm>
            <a:off x="7124503" y="5331088"/>
            <a:ext cx="1511497" cy="13208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4" name="文本占位符 1"/>
          <p:cNvSpPr>
            <a:spLocks noGrp="1"/>
          </p:cNvSpPr>
          <p:nvPr>
            <p:ph type="body" sz="quarter" idx="10"/>
          </p:nvPr>
        </p:nvSpPr>
        <p:spPr>
          <a:xfrm>
            <a:off x="2612911" y="2400710"/>
            <a:ext cx="4216400" cy="2325765"/>
          </a:xfrm>
        </p:spPr>
        <p:txBody>
          <a:bodyPr/>
          <a:lstStyle/>
          <a:p>
            <a:r>
              <a:rPr lang="en-US" altLang="zh-CN" u="sng" dirty="0"/>
              <a:t>Part </a:t>
            </a:r>
            <a:r>
              <a:rPr lang="en-US" altLang="zh-CN" u="sng" dirty="0" smtClean="0"/>
              <a:t>2</a:t>
            </a:r>
            <a:endParaRPr lang="en-US" altLang="zh-CN" u="sng" dirty="0"/>
          </a:p>
          <a:p>
            <a:r>
              <a:rPr lang="en-US" altLang="zh-CN" dirty="0" smtClean="0"/>
              <a:t>Formulation</a:t>
            </a:r>
            <a:br>
              <a:rPr lang="en-US" altLang="zh-CN" dirty="0" smtClean="0"/>
            </a:br>
            <a:r>
              <a:rPr lang="en-US" altLang="zh-CN" sz="3200" dirty="0"/>
              <a:t>&amp;</a:t>
            </a:r>
            <a:r>
              <a:rPr lang="en-US" altLang="zh-CN" dirty="0"/>
              <a:t/>
            </a:r>
            <a:br>
              <a:rPr lang="en-US" altLang="zh-CN" dirty="0"/>
            </a:br>
            <a:r>
              <a:rPr lang="en-US" altLang="zh-CN" dirty="0" smtClean="0"/>
              <a:t>Solution</a:t>
            </a:r>
            <a:endParaRPr lang="zh-CN" alt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8" name="内容占位符 1"/>
          <p:cNvSpPr>
            <a:spLocks noGrp="1"/>
          </p:cNvSpPr>
          <p:nvPr>
            <p:ph sz="quarter" idx="20"/>
          </p:nvPr>
        </p:nvSpPr>
        <p:spPr/>
        <p:txBody>
          <a:bodyPr/>
          <a:lstStyle/>
          <a:p>
            <a:r>
              <a:rPr kumimoji="1" lang="en-US" altLang="zh-CN" dirty="0" smtClean="0"/>
              <a:t>Formulas</a:t>
            </a:r>
            <a:r>
              <a:rPr kumimoji="1" lang="zh-CN" altLang="en-US" dirty="0" smtClean="0"/>
              <a:t> </a:t>
            </a:r>
            <a:r>
              <a:rPr kumimoji="1" lang="en-US" altLang="zh-CN" dirty="0" smtClean="0"/>
              <a:t>=</a:t>
            </a:r>
            <a:r>
              <a:rPr kumimoji="1" lang="zh-CN" altLang="en-US" dirty="0" smtClean="0"/>
              <a:t> </a:t>
            </a:r>
            <a:r>
              <a:rPr kumimoji="1" lang="en-US" altLang="zh-CN" dirty="0" smtClean="0"/>
              <a:t>Directed</a:t>
            </a:r>
            <a:r>
              <a:rPr kumimoji="1" lang="zh-CN" altLang="en-US" dirty="0" smtClean="0"/>
              <a:t> </a:t>
            </a:r>
            <a:r>
              <a:rPr lang="en-US" altLang="zh-CN" dirty="0" smtClean="0"/>
              <a:t>Acyclic</a:t>
            </a:r>
            <a:r>
              <a:rPr lang="zh-CN" altLang="en-US" dirty="0" smtClean="0"/>
              <a:t> </a:t>
            </a:r>
            <a:r>
              <a:rPr lang="en-US" altLang="zh-CN" dirty="0" smtClean="0"/>
              <a:t>Graph</a:t>
            </a:r>
            <a:endParaRPr lang="en-US" altLang="zh-CN" dirty="0"/>
          </a:p>
          <a:p>
            <a:endParaRPr kumimoji="1" lang="zh-CN" altLang="en-US" dirty="0"/>
          </a:p>
        </p:txBody>
      </p:sp>
      <p:sp>
        <p:nvSpPr>
          <p:cNvPr id="1048679" name="文本占位符 2"/>
          <p:cNvSpPr>
            <a:spLocks noGrp="1"/>
          </p:cNvSpPr>
          <p:nvPr>
            <p:ph type="body" sz="quarter" idx="21"/>
          </p:nvPr>
        </p:nvSpPr>
        <p:spPr/>
        <p:txBody>
          <a:bodyPr/>
          <a:lstStyle/>
          <a:p>
            <a:r>
              <a:rPr kumimoji="1" lang="en-US" altLang="zh-CN" dirty="0" smtClean="0"/>
              <a:t>2.</a:t>
            </a:r>
            <a:r>
              <a:rPr kumimoji="1" lang="zh-CN" altLang="en-US" dirty="0" smtClean="0"/>
              <a:t> </a:t>
            </a:r>
            <a:r>
              <a:rPr kumimoji="1" lang="en-US" altLang="zh-CN" dirty="0" smtClean="0"/>
              <a:t>Solution</a:t>
            </a:r>
            <a:endParaRPr kumimoji="1" lang="zh-CN" altLang="en-US" dirty="0"/>
          </a:p>
        </p:txBody>
      </p:sp>
      <p:pic>
        <p:nvPicPr>
          <p:cNvPr id="2097173" name="图片 13"/>
          <p:cNvPicPr>
            <a:picLocks noChangeAspect="1"/>
          </p:cNvPicPr>
          <p:nvPr/>
        </p:nvPicPr>
        <p:blipFill>
          <a:blip r:embed="rId3"/>
          <a:stretch>
            <a:fillRect/>
          </a:stretch>
        </p:blipFill>
        <p:spPr>
          <a:xfrm>
            <a:off x="243968" y="1713165"/>
            <a:ext cx="4642715" cy="4581755"/>
          </a:xfrm>
          <a:prstGeom prst="rect">
            <a:avLst/>
          </a:prstGeom>
        </p:spPr>
      </p:pic>
      <p:pic>
        <p:nvPicPr>
          <p:cNvPr id="2097174" name="图片 3"/>
          <p:cNvPicPr>
            <a:picLocks noChangeAspect="1"/>
          </p:cNvPicPr>
          <p:nvPr/>
        </p:nvPicPr>
        <p:blipFill>
          <a:blip r:embed="rId4"/>
          <a:stretch>
            <a:fillRect/>
          </a:stretch>
        </p:blipFill>
        <p:spPr>
          <a:xfrm>
            <a:off x="281948" y="6031507"/>
            <a:ext cx="5394960" cy="345440"/>
          </a:xfrm>
          <a:prstGeom prst="rect">
            <a:avLst/>
          </a:prstGeom>
        </p:spPr>
      </p:pic>
      <p:pic>
        <p:nvPicPr>
          <p:cNvPr id="2097175" name="图片 11"/>
          <p:cNvPicPr>
            <a:picLocks noChangeAspect="1"/>
          </p:cNvPicPr>
          <p:nvPr/>
        </p:nvPicPr>
        <p:blipFill>
          <a:blip r:embed="rId5"/>
          <a:stretch>
            <a:fillRect/>
          </a:stretch>
        </p:blipFill>
        <p:spPr>
          <a:xfrm>
            <a:off x="243971" y="2892573"/>
            <a:ext cx="4235503" cy="1899515"/>
          </a:xfrm>
          <a:prstGeom prst="rect">
            <a:avLst/>
          </a:prstGeom>
        </p:spPr>
      </p:pic>
      <p:pic>
        <p:nvPicPr>
          <p:cNvPr id="2097176" name="图片 9"/>
          <p:cNvPicPr>
            <a:picLocks noChangeAspect="1"/>
          </p:cNvPicPr>
          <p:nvPr/>
        </p:nvPicPr>
        <p:blipFill>
          <a:blip r:embed="rId6"/>
          <a:stretch>
            <a:fillRect/>
          </a:stretch>
        </p:blipFill>
        <p:spPr>
          <a:xfrm>
            <a:off x="522771" y="4358204"/>
            <a:ext cx="4611015" cy="1816608"/>
          </a:xfrm>
          <a:prstGeom prst="rect">
            <a:avLst/>
          </a:prstGeom>
        </p:spPr>
      </p:pic>
      <p:pic>
        <p:nvPicPr>
          <p:cNvPr id="2097177" name="图片 16"/>
          <p:cNvPicPr>
            <a:picLocks noChangeAspect="1"/>
          </p:cNvPicPr>
          <p:nvPr/>
        </p:nvPicPr>
        <p:blipFill>
          <a:blip r:embed="rId7"/>
          <a:stretch>
            <a:fillRect/>
          </a:stretch>
        </p:blipFill>
        <p:spPr>
          <a:xfrm>
            <a:off x="5421247" y="2310412"/>
            <a:ext cx="3350853" cy="3434080"/>
          </a:xfrm>
          <a:prstGeom prst="rect">
            <a:avLst/>
          </a:prstGeom>
        </p:spPr>
      </p:pic>
      <p:pic>
        <p:nvPicPr>
          <p:cNvPr id="2097178" name="图片 5"/>
          <p:cNvPicPr>
            <a:picLocks noChangeAspect="1"/>
          </p:cNvPicPr>
          <p:nvPr/>
        </p:nvPicPr>
        <p:blipFill>
          <a:blip r:embed="rId8"/>
          <a:stretch>
            <a:fillRect/>
          </a:stretch>
        </p:blipFill>
        <p:spPr>
          <a:xfrm>
            <a:off x="318287" y="1826556"/>
            <a:ext cx="4419600" cy="5791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971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971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971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9717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9717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971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3" name="内容占位符 1"/>
          <p:cNvSpPr>
            <a:spLocks noGrp="1"/>
          </p:cNvSpPr>
          <p:nvPr>
            <p:ph sz="quarter" idx="20"/>
          </p:nvPr>
        </p:nvSpPr>
        <p:spPr/>
        <p:txBody>
          <a:bodyPr/>
          <a:lstStyle/>
          <a:p>
            <a:r>
              <a:rPr kumimoji="1" lang="en-US" altLang="zh-CN" dirty="0" smtClean="0"/>
              <a:t>Formulas</a:t>
            </a:r>
            <a:r>
              <a:rPr kumimoji="1" lang="zh-CN" altLang="en-US" dirty="0" smtClean="0"/>
              <a:t> </a:t>
            </a:r>
            <a:r>
              <a:rPr kumimoji="1" lang="en-US" altLang="zh-CN" dirty="0" smtClean="0"/>
              <a:t>=</a:t>
            </a:r>
            <a:r>
              <a:rPr kumimoji="1" lang="zh-CN" altLang="en-US" dirty="0" smtClean="0"/>
              <a:t> </a:t>
            </a:r>
            <a:r>
              <a:rPr kumimoji="1" lang="en-US" altLang="zh-CN" dirty="0" smtClean="0"/>
              <a:t>Directed</a:t>
            </a:r>
            <a:r>
              <a:rPr kumimoji="1" lang="zh-CN" altLang="en-US" dirty="0" smtClean="0"/>
              <a:t> </a:t>
            </a:r>
            <a:r>
              <a:rPr lang="en-US" altLang="zh-CN" dirty="0" smtClean="0"/>
              <a:t>Acyclic</a:t>
            </a:r>
            <a:r>
              <a:rPr lang="zh-CN" altLang="en-US" dirty="0" smtClean="0"/>
              <a:t> </a:t>
            </a:r>
            <a:r>
              <a:rPr lang="en-US" altLang="zh-CN" dirty="0" smtClean="0"/>
              <a:t>Graph</a:t>
            </a:r>
            <a:endParaRPr lang="en-US" altLang="zh-CN" dirty="0"/>
          </a:p>
          <a:p>
            <a:endParaRPr kumimoji="1" lang="zh-CN" altLang="en-US" dirty="0"/>
          </a:p>
        </p:txBody>
      </p:sp>
      <p:sp>
        <p:nvSpPr>
          <p:cNvPr id="1048684" name="文本占位符 2"/>
          <p:cNvSpPr>
            <a:spLocks noGrp="1"/>
          </p:cNvSpPr>
          <p:nvPr>
            <p:ph type="body" sz="quarter" idx="21"/>
          </p:nvPr>
        </p:nvSpPr>
        <p:spPr/>
        <p:txBody>
          <a:bodyPr/>
          <a:lstStyle/>
          <a:p>
            <a:r>
              <a:rPr kumimoji="1" lang="en-US" altLang="zh-CN" dirty="0" smtClean="0"/>
              <a:t>2.</a:t>
            </a:r>
            <a:r>
              <a:rPr kumimoji="1" lang="zh-CN" altLang="en-US" dirty="0" smtClean="0"/>
              <a:t> </a:t>
            </a:r>
            <a:r>
              <a:rPr kumimoji="1" lang="en-US" altLang="zh-CN" dirty="0" smtClean="0"/>
              <a:t>Solution</a:t>
            </a:r>
            <a:endParaRPr kumimoji="1" lang="zh-CN" altLang="en-US" dirty="0"/>
          </a:p>
        </p:txBody>
      </p:sp>
      <p:pic>
        <p:nvPicPr>
          <p:cNvPr id="2097179" name="图片 5"/>
          <p:cNvPicPr>
            <a:picLocks noChangeAspect="1"/>
          </p:cNvPicPr>
          <p:nvPr/>
        </p:nvPicPr>
        <p:blipFill>
          <a:blip r:embed="rId3"/>
          <a:stretch>
            <a:fillRect/>
          </a:stretch>
        </p:blipFill>
        <p:spPr>
          <a:xfrm>
            <a:off x="120322" y="2058739"/>
            <a:ext cx="4385727" cy="3993897"/>
          </a:xfrm>
          <a:prstGeom prst="rect">
            <a:avLst/>
          </a:prstGeom>
        </p:spPr>
      </p:pic>
      <p:pic>
        <p:nvPicPr>
          <p:cNvPr id="2097180" name="图片 7"/>
          <p:cNvPicPr>
            <a:picLocks noChangeAspect="1"/>
          </p:cNvPicPr>
          <p:nvPr/>
        </p:nvPicPr>
        <p:blipFill>
          <a:blip r:embed="rId4"/>
          <a:stretch>
            <a:fillRect/>
          </a:stretch>
        </p:blipFill>
        <p:spPr>
          <a:xfrm>
            <a:off x="5149344" y="2337799"/>
            <a:ext cx="3350853" cy="3434080"/>
          </a:xfrm>
          <a:prstGeom prst="rect">
            <a:avLst/>
          </a:prstGeom>
        </p:spPr>
      </p:pic>
      <p:sp>
        <p:nvSpPr>
          <p:cNvPr id="1048685" name="圆角矩形 3"/>
          <p:cNvSpPr/>
          <p:nvPr/>
        </p:nvSpPr>
        <p:spPr>
          <a:xfrm>
            <a:off x="347473" y="3319272"/>
            <a:ext cx="640080" cy="475488"/>
          </a:xfrm>
          <a:prstGeom prst="roundRect">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1"/>
          </a:p>
        </p:txBody>
      </p:sp>
      <p:sp>
        <p:nvSpPr>
          <p:cNvPr id="1048686" name="圆角矩形 9"/>
          <p:cNvSpPr/>
          <p:nvPr/>
        </p:nvSpPr>
        <p:spPr>
          <a:xfrm>
            <a:off x="3063246" y="2100055"/>
            <a:ext cx="850393" cy="475488"/>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1"/>
          </a:p>
        </p:txBody>
      </p:sp>
      <p:sp>
        <p:nvSpPr>
          <p:cNvPr id="1048687" name="圆角矩形 10"/>
          <p:cNvSpPr/>
          <p:nvPr/>
        </p:nvSpPr>
        <p:spPr>
          <a:xfrm>
            <a:off x="2285751" y="2693688"/>
            <a:ext cx="878079" cy="509035"/>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8685"/>
                                        </p:tgtEl>
                                        <p:attrNameLst>
                                          <p:attrName>style.visibility</p:attrName>
                                        </p:attrNameLst>
                                      </p:cBhvr>
                                      <p:to>
                                        <p:strVal val="visible"/>
                                      </p:to>
                                    </p:set>
                                  </p:childTnLst>
                                </p:cTn>
                              </p:par>
                            </p:childTnLst>
                          </p:cTn>
                        </p:par>
                        <p:par>
                          <p:cTn id="7" fill="hold">
                            <p:stCondLst>
                              <p:cond delay="0"/>
                            </p:stCondLst>
                            <p:childTnLst>
                              <p:par>
                                <p:cTn id="8" presetID="26" presetClass="emph" presetSubtype="0" fill="hold" grpId="1" nodeType="afterEffect">
                                  <p:stCondLst>
                                    <p:cond delay="0"/>
                                  </p:stCondLst>
                                  <p:childTnLst>
                                    <p:animEffect transition="out" filter="fade">
                                      <p:cBhvr>
                                        <p:cTn id="9" dur="500" tmFilter="0, 0; .2, .5; .8, .5; 1, 0"/>
                                        <p:tgtEl>
                                          <p:spTgt spid="1048685"/>
                                        </p:tgtEl>
                                      </p:cBhvr>
                                    </p:animEffect>
                                    <p:animScale>
                                      <p:cBhvr>
                                        <p:cTn id="10" dur="250" autoRev="1" fill="hold"/>
                                        <p:tgtEl>
                                          <p:spTgt spid="1048685"/>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48686"/>
                                        </p:tgtEl>
                                        <p:attrNameLst>
                                          <p:attrName>style.visibility</p:attrName>
                                        </p:attrNameLst>
                                      </p:cBhvr>
                                      <p:to>
                                        <p:strVal val="visible"/>
                                      </p:to>
                                    </p:set>
                                  </p:childTnLst>
                                </p:cTn>
                              </p:par>
                            </p:childTnLst>
                          </p:cTn>
                        </p:par>
                        <p:par>
                          <p:cTn id="15" fill="hold">
                            <p:stCondLst>
                              <p:cond delay="0"/>
                            </p:stCondLst>
                            <p:childTnLst>
                              <p:par>
                                <p:cTn id="16" presetID="26" presetClass="emph" presetSubtype="0" fill="hold" grpId="1" nodeType="afterEffect">
                                  <p:stCondLst>
                                    <p:cond delay="0"/>
                                  </p:stCondLst>
                                  <p:childTnLst>
                                    <p:animEffect transition="out" filter="fade">
                                      <p:cBhvr>
                                        <p:cTn id="17" dur="500" tmFilter="0, 0; .2, .5; .8, .5; 1, 0"/>
                                        <p:tgtEl>
                                          <p:spTgt spid="1048686"/>
                                        </p:tgtEl>
                                      </p:cBhvr>
                                    </p:animEffect>
                                    <p:animScale>
                                      <p:cBhvr>
                                        <p:cTn id="18" dur="250" autoRev="1" fill="hold"/>
                                        <p:tgtEl>
                                          <p:spTgt spid="1048686"/>
                                        </p:tgtEl>
                                      </p:cBhvr>
                                      <p:by x="105000" y="105000"/>
                                    </p:animScale>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1048687"/>
                                        </p:tgtEl>
                                        <p:attrNameLst>
                                          <p:attrName>style.visibility</p:attrName>
                                        </p:attrNameLst>
                                      </p:cBhvr>
                                      <p:to>
                                        <p:strVal val="visible"/>
                                      </p:to>
                                    </p:set>
                                  </p:childTnLst>
                                </p:cTn>
                              </p:par>
                            </p:childTnLst>
                          </p:cTn>
                        </p:par>
                        <p:par>
                          <p:cTn id="22" fill="hold">
                            <p:stCondLst>
                              <p:cond delay="500"/>
                            </p:stCondLst>
                            <p:childTnLst>
                              <p:par>
                                <p:cTn id="23" presetID="26" presetClass="emph" presetSubtype="0" fill="hold" grpId="1" nodeType="afterEffect">
                                  <p:stCondLst>
                                    <p:cond delay="0"/>
                                  </p:stCondLst>
                                  <p:childTnLst>
                                    <p:animEffect transition="out" filter="fade">
                                      <p:cBhvr>
                                        <p:cTn id="24" dur="500" tmFilter="0, 0; .2, .5; .8, .5; 1, 0"/>
                                        <p:tgtEl>
                                          <p:spTgt spid="1048687"/>
                                        </p:tgtEl>
                                      </p:cBhvr>
                                    </p:animEffect>
                                    <p:animScale>
                                      <p:cBhvr>
                                        <p:cTn id="25" dur="250" autoRev="1" fill="hold"/>
                                        <p:tgtEl>
                                          <p:spTgt spid="104868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85" grpId="0" animBg="1"/>
      <p:bldP spid="1048685" grpId="1" animBg="1"/>
      <p:bldP spid="1048686" grpId="0" animBg="1"/>
      <p:bldP spid="1048686" grpId="1" animBg="1"/>
      <p:bldP spid="1048687" grpId="0" animBg="1"/>
      <p:bldP spid="1048687"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1" name="内容占位符 1"/>
          <p:cNvSpPr>
            <a:spLocks noGrp="1"/>
          </p:cNvSpPr>
          <p:nvPr>
            <p:ph sz="quarter" idx="20"/>
          </p:nvPr>
        </p:nvSpPr>
        <p:spPr/>
        <p:txBody>
          <a:bodyPr/>
          <a:lstStyle/>
          <a:p>
            <a:pPr marL="0" indent="0">
              <a:buNone/>
            </a:pPr>
            <a:r>
              <a:rPr kumimoji="1" lang="en-US" altLang="zh-CN" sz="3200" dirty="0"/>
              <a:t>Related</a:t>
            </a:r>
            <a:r>
              <a:rPr kumimoji="1" lang="zh-CN" altLang="en-US" sz="3200" dirty="0"/>
              <a:t> </a:t>
            </a:r>
            <a:r>
              <a:rPr kumimoji="1" lang="en-US" altLang="zh-CN" sz="3200" dirty="0"/>
              <a:t>fields</a:t>
            </a:r>
            <a:endParaRPr kumimoji="1" lang="en-US" altLang="zh-CN" dirty="0" smtClean="0"/>
          </a:p>
          <a:p>
            <a:r>
              <a:rPr kumimoji="1" lang="en-US" altLang="zh-CN" dirty="0" smtClean="0"/>
              <a:t>Relation</a:t>
            </a:r>
            <a:r>
              <a:rPr kumimoji="1" lang="zh-CN" altLang="en-US" dirty="0" smtClean="0"/>
              <a:t> </a:t>
            </a:r>
            <a:r>
              <a:rPr kumimoji="1" lang="en-US" altLang="zh-CN" dirty="0" smtClean="0"/>
              <a:t>Extraction</a:t>
            </a:r>
          </a:p>
          <a:p>
            <a:pPr marL="457154" lvl="1" indent="0">
              <a:buNone/>
            </a:pPr>
            <a:r>
              <a:rPr lang="zh-CN" altLang="en-US" sz="1801" dirty="0"/>
              <a:t> </a:t>
            </a:r>
            <a:r>
              <a:rPr lang="en-US" altLang="zh-CN" sz="1801" dirty="0"/>
              <a:t>Output: triple ( Tail entity,</a:t>
            </a:r>
            <a:r>
              <a:rPr lang="zh-CN" altLang="en-US" sz="1801" dirty="0"/>
              <a:t> </a:t>
            </a:r>
            <a:r>
              <a:rPr lang="en-US" altLang="zh-CN" sz="1801" dirty="0"/>
              <a:t>Type,</a:t>
            </a:r>
            <a:r>
              <a:rPr lang="zh-CN" altLang="en-US" sz="1801" dirty="0"/>
              <a:t> </a:t>
            </a:r>
            <a:r>
              <a:rPr lang="en-US" altLang="zh-CN" sz="1801" dirty="0"/>
              <a:t>Head entity )</a:t>
            </a:r>
          </a:p>
          <a:p>
            <a:r>
              <a:rPr kumimoji="1" lang="en-US" altLang="zh-CN" dirty="0" smtClean="0"/>
              <a:t>Syntactic</a:t>
            </a:r>
            <a:r>
              <a:rPr kumimoji="1" lang="zh-CN" altLang="en-US" dirty="0" smtClean="0"/>
              <a:t> </a:t>
            </a:r>
            <a:r>
              <a:rPr kumimoji="1" lang="en-US" altLang="zh-CN" dirty="0" smtClean="0"/>
              <a:t>Parsing</a:t>
            </a:r>
          </a:p>
          <a:p>
            <a:pPr marL="457154" lvl="1" indent="0">
              <a:buNone/>
            </a:pPr>
            <a:r>
              <a:rPr kumimoji="1" lang="en-US" altLang="zh-CN" sz="2000" dirty="0"/>
              <a:t>Output: Tree</a:t>
            </a:r>
            <a:r>
              <a:rPr kumimoji="1" lang="zh-CN" altLang="en-US" sz="2000" dirty="0"/>
              <a:t> </a:t>
            </a:r>
            <a:r>
              <a:rPr kumimoji="1" lang="en-US" altLang="zh-CN" sz="2000" dirty="0"/>
              <a:t>structure</a:t>
            </a:r>
          </a:p>
          <a:p>
            <a:r>
              <a:rPr lang="en-US" altLang="zh-CN" dirty="0" smtClean="0"/>
              <a:t>Semantic Parsing</a:t>
            </a:r>
          </a:p>
          <a:p>
            <a:pPr marL="457154" lvl="1" indent="0">
              <a:buNone/>
            </a:pPr>
            <a:r>
              <a:rPr lang="en-US" altLang="zh-CN" sz="2000" dirty="0"/>
              <a:t>Natural</a:t>
            </a:r>
            <a:r>
              <a:rPr lang="zh-CN" altLang="en-US" sz="2000" dirty="0"/>
              <a:t> </a:t>
            </a:r>
            <a:r>
              <a:rPr lang="en-US" altLang="zh-CN" sz="2000" dirty="0"/>
              <a:t>language to DB</a:t>
            </a:r>
            <a:r>
              <a:rPr lang="zh-CN" altLang="en-US" sz="2000" dirty="0"/>
              <a:t> </a:t>
            </a:r>
            <a:r>
              <a:rPr lang="en-US" altLang="zh-CN" sz="2000" dirty="0"/>
              <a:t>queries for question answering</a:t>
            </a:r>
          </a:p>
          <a:p>
            <a:pPr marL="457154" lvl="1" indent="0">
              <a:buNone/>
            </a:pPr>
            <a:r>
              <a:rPr lang="en-US" altLang="zh-CN" sz="2000" dirty="0"/>
              <a:t>Natural</a:t>
            </a:r>
            <a:r>
              <a:rPr lang="zh-CN" altLang="en-US" sz="2000" dirty="0"/>
              <a:t> </a:t>
            </a:r>
            <a:r>
              <a:rPr lang="en-US" altLang="zh-CN" sz="2000" dirty="0"/>
              <a:t>language to</a:t>
            </a:r>
            <a:r>
              <a:rPr lang="zh-CN" altLang="en-US" sz="2000" dirty="0"/>
              <a:t> </a:t>
            </a:r>
            <a:r>
              <a:rPr lang="en-US" altLang="zh-CN" sz="2000" dirty="0"/>
              <a:t>semantic</a:t>
            </a:r>
            <a:r>
              <a:rPr lang="zh-CN" altLang="en-US" sz="2000" dirty="0"/>
              <a:t> </a:t>
            </a:r>
            <a:r>
              <a:rPr lang="en-US" altLang="zh-CN" sz="2000" dirty="0"/>
              <a:t>structure</a:t>
            </a:r>
            <a:endParaRPr lang="en-US" altLang="zh-CN" sz="1600" dirty="0"/>
          </a:p>
          <a:p>
            <a:r>
              <a:rPr lang="en-US" altLang="zh-CN" dirty="0" smtClean="0"/>
              <a:t>Equation</a:t>
            </a:r>
            <a:r>
              <a:rPr lang="zh-CN" altLang="en-US" dirty="0" smtClean="0"/>
              <a:t> </a:t>
            </a:r>
            <a:r>
              <a:rPr lang="en-US" altLang="zh-CN" dirty="0" smtClean="0"/>
              <a:t>Parsing</a:t>
            </a:r>
          </a:p>
          <a:p>
            <a:pPr marL="457154" lvl="1" indent="0">
              <a:buNone/>
            </a:pPr>
            <a:r>
              <a:rPr lang="en-US" altLang="zh-CN" sz="2000" dirty="0"/>
              <a:t>Word</a:t>
            </a:r>
            <a:r>
              <a:rPr lang="zh-CN" altLang="en-US" sz="2000" dirty="0"/>
              <a:t> </a:t>
            </a:r>
            <a:r>
              <a:rPr lang="en-US" altLang="zh-CN" sz="2000" dirty="0"/>
              <a:t>problem:</a:t>
            </a:r>
            <a:r>
              <a:rPr lang="zh-CN" altLang="en-US" sz="2000" dirty="0"/>
              <a:t> </a:t>
            </a:r>
            <a:r>
              <a:rPr lang="en-US" altLang="zh-CN" sz="2000" dirty="0"/>
              <a:t>There are 6</a:t>
            </a:r>
            <a:r>
              <a:rPr lang="zh-CN" altLang="en-US" sz="2000" dirty="0"/>
              <a:t> </a:t>
            </a:r>
            <a:r>
              <a:rPr lang="en-US" altLang="zh-CN" sz="2000" dirty="0"/>
              <a:t>chickens</a:t>
            </a:r>
            <a:r>
              <a:rPr lang="zh-CN" altLang="en-US" sz="2000" dirty="0"/>
              <a:t> </a:t>
            </a:r>
            <a:r>
              <a:rPr lang="en-US" altLang="zh-CN" sz="2000" dirty="0"/>
              <a:t>and</a:t>
            </a:r>
            <a:r>
              <a:rPr lang="zh-CN" altLang="en-US" sz="2000" dirty="0"/>
              <a:t> </a:t>
            </a:r>
            <a:r>
              <a:rPr lang="en-US" altLang="zh-CN" sz="2000" dirty="0"/>
              <a:t>some</a:t>
            </a:r>
            <a:r>
              <a:rPr lang="zh-CN" altLang="en-US" sz="2000" dirty="0"/>
              <a:t> </a:t>
            </a:r>
            <a:r>
              <a:rPr lang="en-US" altLang="zh-CN" sz="2000" dirty="0"/>
              <a:t>rabbits in</a:t>
            </a:r>
            <a:r>
              <a:rPr lang="zh-CN" altLang="en-US" sz="2000" dirty="0"/>
              <a:t> </a:t>
            </a:r>
            <a:r>
              <a:rPr lang="en-US" altLang="zh-CN" sz="2000" dirty="0"/>
              <a:t>a</a:t>
            </a:r>
            <a:r>
              <a:rPr lang="zh-CN" altLang="en-US" sz="2000" dirty="0"/>
              <a:t> </a:t>
            </a:r>
            <a:r>
              <a:rPr lang="en-US" altLang="zh-CN" sz="2000" dirty="0"/>
              <a:t>cage.</a:t>
            </a:r>
            <a:r>
              <a:rPr lang="zh-CN" altLang="en-US" sz="2000" dirty="0"/>
              <a:t> </a:t>
            </a:r>
            <a:r>
              <a:rPr lang="en-US" altLang="zh-CN" sz="2000" dirty="0"/>
              <a:t>20</a:t>
            </a:r>
            <a:r>
              <a:rPr lang="zh-CN" altLang="en-US" sz="2000" dirty="0"/>
              <a:t> </a:t>
            </a:r>
            <a:r>
              <a:rPr lang="en-US" altLang="zh-CN" sz="2000" dirty="0"/>
              <a:t>feet</a:t>
            </a:r>
            <a:r>
              <a:rPr lang="zh-CN" altLang="en-US" sz="2000" dirty="0"/>
              <a:t> </a:t>
            </a:r>
            <a:r>
              <a:rPr lang="en-US" altLang="zh-CN" sz="2000" dirty="0"/>
              <a:t>in</a:t>
            </a:r>
            <a:r>
              <a:rPr lang="zh-CN" altLang="en-US" sz="2000" dirty="0"/>
              <a:t> </a:t>
            </a:r>
            <a:r>
              <a:rPr lang="en-US" altLang="zh-CN" sz="2000" dirty="0"/>
              <a:t>total.</a:t>
            </a:r>
            <a:r>
              <a:rPr lang="zh-CN" altLang="en-US" sz="2000" dirty="0"/>
              <a:t> </a:t>
            </a:r>
            <a:r>
              <a:rPr lang="en-US" altLang="zh-CN" sz="2000" dirty="0"/>
              <a:t>How</a:t>
            </a:r>
            <a:r>
              <a:rPr lang="zh-CN" altLang="en-US" sz="2000" dirty="0"/>
              <a:t> </a:t>
            </a:r>
            <a:r>
              <a:rPr lang="en-US" altLang="zh-CN" sz="2000" dirty="0"/>
              <a:t>many</a:t>
            </a:r>
            <a:r>
              <a:rPr lang="zh-CN" altLang="en-US" sz="2000" dirty="0"/>
              <a:t> </a:t>
            </a:r>
            <a:r>
              <a:rPr lang="en-US" altLang="zh-CN" sz="2000" dirty="0"/>
              <a:t>rabbits</a:t>
            </a:r>
            <a:r>
              <a:rPr lang="zh-CN" altLang="en-US" sz="2000" dirty="0"/>
              <a:t> </a:t>
            </a:r>
            <a:r>
              <a:rPr lang="en-US" altLang="zh-CN" sz="2000" dirty="0"/>
              <a:t>are</a:t>
            </a:r>
            <a:r>
              <a:rPr lang="zh-CN" altLang="en-US" sz="2000" dirty="0"/>
              <a:t> </a:t>
            </a:r>
            <a:r>
              <a:rPr lang="en-US" altLang="zh-CN" sz="2000" dirty="0"/>
              <a:t>there</a:t>
            </a:r>
            <a:r>
              <a:rPr lang="zh-CN" altLang="en-US" sz="2000" dirty="0"/>
              <a:t> </a:t>
            </a:r>
            <a:r>
              <a:rPr lang="en-US" altLang="zh-CN" sz="2000" dirty="0"/>
              <a:t>in</a:t>
            </a:r>
            <a:r>
              <a:rPr lang="zh-CN" altLang="en-US" sz="2000" dirty="0"/>
              <a:t> </a:t>
            </a:r>
            <a:r>
              <a:rPr lang="en-US" altLang="zh-CN" sz="2000" dirty="0"/>
              <a:t>the</a:t>
            </a:r>
            <a:r>
              <a:rPr lang="zh-CN" altLang="en-US" sz="2000" dirty="0"/>
              <a:t> </a:t>
            </a:r>
            <a:r>
              <a:rPr lang="en-US" altLang="zh-CN" sz="2000" dirty="0"/>
              <a:t>cage</a:t>
            </a:r>
            <a:r>
              <a:rPr lang="zh-CN" altLang="en-US" sz="2000" dirty="0"/>
              <a:t> </a:t>
            </a:r>
            <a:r>
              <a:rPr lang="en-US" altLang="zh-CN" sz="2000" dirty="0"/>
              <a:t>?</a:t>
            </a:r>
            <a:endParaRPr kumimoji="1" lang="en-US" altLang="zh-CN" sz="2000" dirty="0"/>
          </a:p>
          <a:p>
            <a:pPr lvl="1"/>
            <a:endParaRPr kumimoji="1" lang="zh-CN" altLang="en-US" dirty="0"/>
          </a:p>
        </p:txBody>
      </p:sp>
      <p:sp>
        <p:nvSpPr>
          <p:cNvPr id="1048692" name="文本占位符 2"/>
          <p:cNvSpPr>
            <a:spLocks noGrp="1"/>
          </p:cNvSpPr>
          <p:nvPr>
            <p:ph type="body" sz="quarter" idx="21"/>
          </p:nvPr>
        </p:nvSpPr>
        <p:spPr/>
        <p:txBody>
          <a:bodyPr/>
          <a:lstStyle/>
          <a:p>
            <a:r>
              <a:rPr kumimoji="1" lang="en-US" altLang="zh-CN" dirty="0" smtClean="0"/>
              <a:t>2.</a:t>
            </a:r>
            <a:r>
              <a:rPr kumimoji="1" lang="zh-CN" altLang="en-US" dirty="0" smtClean="0"/>
              <a:t> </a:t>
            </a:r>
            <a:r>
              <a:rPr kumimoji="1" lang="en-US" altLang="zh-CN" dirty="0" smtClean="0"/>
              <a:t>Solution</a:t>
            </a:r>
            <a:endParaRPr kumimoji="1" lang="zh-CN" altLang="en-US" dirty="0"/>
          </a:p>
        </p:txBody>
      </p:sp>
      <p:pic>
        <p:nvPicPr>
          <p:cNvPr id="2097181" name="图片 6"/>
          <p:cNvPicPr>
            <a:picLocks noChangeAspect="1"/>
          </p:cNvPicPr>
          <p:nvPr/>
        </p:nvPicPr>
        <p:blipFill>
          <a:blip r:embed="rId3"/>
          <a:stretch>
            <a:fillRect/>
          </a:stretch>
        </p:blipFill>
        <p:spPr>
          <a:xfrm>
            <a:off x="6177681" y="1155336"/>
            <a:ext cx="1910497" cy="2341797"/>
          </a:xfrm>
          <a:prstGeom prst="rect">
            <a:avLst/>
          </a:prstGeom>
        </p:spPr>
      </p:pic>
      <p:sp>
        <p:nvSpPr>
          <p:cNvPr id="1048693" name="矩形 7"/>
          <p:cNvSpPr/>
          <p:nvPr/>
        </p:nvSpPr>
        <p:spPr>
          <a:xfrm>
            <a:off x="2523460" y="6550227"/>
            <a:ext cx="6065339" cy="276999"/>
          </a:xfrm>
          <a:prstGeom prst="rect">
            <a:avLst/>
          </a:prstGeom>
        </p:spPr>
        <p:txBody>
          <a:bodyPr wrap="square">
            <a:spAutoFit/>
          </a:bodyPr>
          <a:lstStyle/>
          <a:p>
            <a:r>
              <a:rPr lang="en-US" altLang="zh-CN" sz="1200" dirty="0"/>
              <a:t>* Figure from </a:t>
            </a:r>
            <a:r>
              <a:rPr lang="en-US" altLang="zh-CN" sz="1200" i="1" dirty="0"/>
              <a:t>Speech and Language Processing</a:t>
            </a:r>
            <a:r>
              <a:rPr lang="en-US" altLang="zh-CN" sz="1200" dirty="0"/>
              <a:t>. by Daniel </a:t>
            </a:r>
            <a:r>
              <a:rPr lang="en-US" altLang="zh-CN" sz="1200" dirty="0" err="1"/>
              <a:t>Jurafsky</a:t>
            </a:r>
            <a:r>
              <a:rPr lang="en-US" altLang="zh-CN" sz="1200" dirty="0"/>
              <a:t> &amp; James H. Martin.</a:t>
            </a:r>
            <a:endParaRPr lang="zh-CN" altLang="en-US" sz="1200" dirty="0"/>
          </a:p>
        </p:txBody>
      </p:sp>
      <p:sp>
        <p:nvSpPr>
          <p:cNvPr id="1048694" name="矩形 8"/>
          <p:cNvSpPr/>
          <p:nvPr/>
        </p:nvSpPr>
        <p:spPr>
          <a:xfrm>
            <a:off x="8309551" y="1307770"/>
            <a:ext cx="279244" cy="369460"/>
          </a:xfrm>
          <a:prstGeom prst="rect">
            <a:avLst/>
          </a:prstGeom>
        </p:spPr>
        <p:txBody>
          <a:bodyPr wrap="none">
            <a:spAutoFit/>
          </a:bodyPr>
          <a:lstStyle/>
          <a:p>
            <a:r>
              <a:rPr lang="en-US" altLang="zh-CN" sz="1801"/>
              <a:t>*</a:t>
            </a:r>
            <a:endParaRPr lang="zh-CN" altLang="en-US" sz="180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869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869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4869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48691">
                                            <p:txEl>
                                              <p:pRg st="4" end="4"/>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2097181"/>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1048694"/>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104869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048691">
                                            <p:txEl>
                                              <p:pRg st="5" end="5"/>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048691">
                                            <p:txEl>
                                              <p:pRg st="6" end="6"/>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048691">
                                            <p:txEl>
                                              <p:pRg st="7" end="7"/>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048691">
                                            <p:txEl>
                                              <p:pRg st="8" end="8"/>
                                            </p:txEl>
                                          </p:spTgt>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04869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93" grpId="0"/>
      <p:bldP spid="104869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8" name="内容占位符 1"/>
          <p:cNvSpPr>
            <a:spLocks noGrp="1"/>
          </p:cNvSpPr>
          <p:nvPr>
            <p:ph sz="quarter" idx="20"/>
          </p:nvPr>
        </p:nvSpPr>
        <p:spPr/>
        <p:txBody>
          <a:bodyPr/>
          <a:lstStyle/>
          <a:p>
            <a:r>
              <a:rPr kumimoji="1" lang="en-US" altLang="zh-CN" b="1" dirty="0" smtClean="0"/>
              <a:t>Extract</a:t>
            </a:r>
            <a:r>
              <a:rPr kumimoji="1" lang="zh-CN" altLang="en-US" b="1" dirty="0" smtClean="0"/>
              <a:t> </a:t>
            </a:r>
            <a:r>
              <a:rPr kumimoji="1" lang="en-US" altLang="zh-CN" b="1" dirty="0" smtClean="0"/>
              <a:t>DAG</a:t>
            </a:r>
            <a:r>
              <a:rPr kumimoji="1" lang="zh-CN" altLang="en-US" b="1" dirty="0" smtClean="0"/>
              <a:t> </a:t>
            </a:r>
            <a:r>
              <a:rPr kumimoji="1" lang="en-US" altLang="zh-CN" b="1" dirty="0" smtClean="0"/>
              <a:t>structure</a:t>
            </a:r>
            <a:r>
              <a:rPr kumimoji="1" lang="zh-CN" altLang="en-US" b="1" dirty="0" smtClean="0"/>
              <a:t> </a:t>
            </a:r>
            <a:r>
              <a:rPr kumimoji="1" lang="en-US" altLang="zh-CN" b="1" dirty="0" smtClean="0"/>
              <a:t>from</a:t>
            </a:r>
            <a:r>
              <a:rPr kumimoji="1" lang="zh-CN" altLang="en-US" b="1" dirty="0"/>
              <a:t> </a:t>
            </a:r>
            <a:r>
              <a:rPr kumimoji="1" lang="en-US" altLang="zh-CN" b="1" dirty="0" smtClean="0"/>
              <a:t>text</a:t>
            </a:r>
          </a:p>
          <a:p>
            <a:pPr lvl="1"/>
            <a:r>
              <a:rPr kumimoji="1" lang="en-US" altLang="zh-CN" dirty="0" smtClean="0"/>
              <a:t>Bottom</a:t>
            </a:r>
            <a:r>
              <a:rPr kumimoji="1" lang="zh-CN" altLang="en-US" dirty="0" smtClean="0"/>
              <a:t> </a:t>
            </a:r>
            <a:r>
              <a:rPr kumimoji="1" lang="en-US" altLang="zh-CN" dirty="0" smtClean="0"/>
              <a:t>up,</a:t>
            </a:r>
            <a:r>
              <a:rPr kumimoji="1" lang="zh-CN" altLang="en-US" dirty="0" smtClean="0"/>
              <a:t> </a:t>
            </a:r>
            <a:r>
              <a:rPr kumimoji="1" lang="en-US" altLang="zh-CN" dirty="0" smtClean="0"/>
              <a:t>Iterative</a:t>
            </a:r>
            <a:r>
              <a:rPr kumimoji="1" lang="zh-CN" altLang="en-US" dirty="0" smtClean="0"/>
              <a:t> </a:t>
            </a:r>
            <a:r>
              <a:rPr kumimoji="1" lang="en-US" altLang="zh-CN" dirty="0" smtClean="0"/>
              <a:t>layer</a:t>
            </a:r>
            <a:r>
              <a:rPr kumimoji="1" lang="zh-CN" altLang="en-US" dirty="0" smtClean="0"/>
              <a:t> </a:t>
            </a:r>
            <a:r>
              <a:rPr kumimoji="1" lang="en-US" altLang="zh-CN" dirty="0" smtClean="0"/>
              <a:t>by</a:t>
            </a:r>
            <a:r>
              <a:rPr kumimoji="1" lang="zh-CN" altLang="en-US" dirty="0" smtClean="0"/>
              <a:t> </a:t>
            </a:r>
            <a:r>
              <a:rPr kumimoji="1" lang="en-US" altLang="zh-CN" dirty="0" smtClean="0"/>
              <a:t>layer,</a:t>
            </a:r>
            <a:r>
              <a:rPr kumimoji="1" lang="zh-CN" altLang="en-US" dirty="0" smtClean="0"/>
              <a:t> </a:t>
            </a:r>
            <a:r>
              <a:rPr kumimoji="1" lang="en-US" altLang="zh-CN" dirty="0" smtClean="0"/>
              <a:t>classify</a:t>
            </a:r>
            <a:r>
              <a:rPr kumimoji="1" lang="zh-CN" altLang="en-US" dirty="0" smtClean="0"/>
              <a:t> </a:t>
            </a:r>
            <a:r>
              <a:rPr kumimoji="1" lang="en-US" altLang="zh-CN" dirty="0" smtClean="0"/>
              <a:t>candidates</a:t>
            </a:r>
            <a:endParaRPr kumimoji="1" lang="zh-CN" altLang="en-US" dirty="0"/>
          </a:p>
        </p:txBody>
      </p:sp>
      <p:sp>
        <p:nvSpPr>
          <p:cNvPr id="1048699" name="文本占位符 2"/>
          <p:cNvSpPr>
            <a:spLocks noGrp="1"/>
          </p:cNvSpPr>
          <p:nvPr>
            <p:ph type="body" sz="quarter" idx="21"/>
          </p:nvPr>
        </p:nvSpPr>
        <p:spPr/>
        <p:txBody>
          <a:bodyPr/>
          <a:lstStyle/>
          <a:p>
            <a:r>
              <a:rPr kumimoji="1" lang="en-US" altLang="zh-CN" dirty="0"/>
              <a:t>2.</a:t>
            </a:r>
            <a:r>
              <a:rPr kumimoji="1" lang="zh-CN" altLang="en-US" dirty="0"/>
              <a:t> </a:t>
            </a:r>
            <a:r>
              <a:rPr kumimoji="1" lang="en-US" altLang="zh-CN" dirty="0" smtClean="0"/>
              <a:t>Solution</a:t>
            </a:r>
            <a:endParaRPr kumimoji="1" lang="zh-CN" altLang="en-US" dirty="0"/>
          </a:p>
        </p:txBody>
      </p:sp>
      <p:pic>
        <p:nvPicPr>
          <p:cNvPr id="2097182" name="图片 4"/>
          <p:cNvPicPr>
            <a:picLocks noChangeAspect="1"/>
          </p:cNvPicPr>
          <p:nvPr/>
        </p:nvPicPr>
        <p:blipFill>
          <a:blip r:embed="rId3"/>
          <a:stretch>
            <a:fillRect/>
          </a:stretch>
        </p:blipFill>
        <p:spPr>
          <a:xfrm>
            <a:off x="1181103" y="4584705"/>
            <a:ext cx="6629401" cy="17907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97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3" name="内容占位符 1"/>
          <p:cNvSpPr>
            <a:spLocks noGrp="1"/>
          </p:cNvSpPr>
          <p:nvPr>
            <p:ph sz="quarter" idx="20"/>
          </p:nvPr>
        </p:nvSpPr>
        <p:spPr/>
        <p:txBody>
          <a:bodyPr/>
          <a:lstStyle/>
          <a:p>
            <a:r>
              <a:rPr kumimoji="1" lang="en-US" altLang="zh-CN" b="1" dirty="0" smtClean="0"/>
              <a:t>Extract</a:t>
            </a:r>
            <a:r>
              <a:rPr kumimoji="1" lang="zh-CN" altLang="en-US" b="1" dirty="0" smtClean="0"/>
              <a:t> </a:t>
            </a:r>
            <a:r>
              <a:rPr kumimoji="1" lang="en-US" altLang="zh-CN" b="1" dirty="0" smtClean="0"/>
              <a:t>DAG</a:t>
            </a:r>
            <a:r>
              <a:rPr kumimoji="1" lang="zh-CN" altLang="en-US" b="1" dirty="0" smtClean="0"/>
              <a:t> </a:t>
            </a:r>
            <a:r>
              <a:rPr kumimoji="1" lang="en-US" altLang="zh-CN" b="1" dirty="0" smtClean="0"/>
              <a:t>structure</a:t>
            </a:r>
            <a:r>
              <a:rPr kumimoji="1" lang="zh-CN" altLang="en-US" b="1" dirty="0" smtClean="0"/>
              <a:t> </a:t>
            </a:r>
            <a:r>
              <a:rPr kumimoji="1" lang="en-US" altLang="zh-CN" b="1" dirty="0" smtClean="0"/>
              <a:t>from</a:t>
            </a:r>
            <a:r>
              <a:rPr kumimoji="1" lang="zh-CN" altLang="en-US" b="1" dirty="0"/>
              <a:t> </a:t>
            </a:r>
            <a:r>
              <a:rPr kumimoji="1" lang="en-US" altLang="zh-CN" b="1" dirty="0" smtClean="0"/>
              <a:t>text</a:t>
            </a:r>
          </a:p>
          <a:p>
            <a:pPr lvl="1"/>
            <a:r>
              <a:rPr kumimoji="1" lang="en-US" altLang="zh-CN" dirty="0" smtClean="0"/>
              <a:t>Bottom</a:t>
            </a:r>
            <a:r>
              <a:rPr kumimoji="1" lang="zh-CN" altLang="en-US" dirty="0" smtClean="0"/>
              <a:t> </a:t>
            </a:r>
            <a:r>
              <a:rPr kumimoji="1" lang="en-US" altLang="zh-CN" dirty="0" smtClean="0"/>
              <a:t>up,</a:t>
            </a:r>
            <a:r>
              <a:rPr kumimoji="1" lang="zh-CN" altLang="en-US" dirty="0" smtClean="0"/>
              <a:t> </a:t>
            </a:r>
            <a:r>
              <a:rPr kumimoji="1" lang="en-US" altLang="zh-CN" dirty="0" smtClean="0"/>
              <a:t>Iterative</a:t>
            </a:r>
            <a:r>
              <a:rPr kumimoji="1" lang="zh-CN" altLang="en-US" dirty="0" smtClean="0"/>
              <a:t> </a:t>
            </a:r>
            <a:r>
              <a:rPr kumimoji="1" lang="en-US" altLang="zh-CN" dirty="0" smtClean="0"/>
              <a:t>layer</a:t>
            </a:r>
            <a:r>
              <a:rPr kumimoji="1" lang="zh-CN" altLang="en-US" dirty="0" smtClean="0"/>
              <a:t> </a:t>
            </a:r>
            <a:r>
              <a:rPr kumimoji="1" lang="en-US" altLang="zh-CN" dirty="0" smtClean="0"/>
              <a:t>by</a:t>
            </a:r>
            <a:r>
              <a:rPr kumimoji="1" lang="zh-CN" altLang="en-US" dirty="0" smtClean="0"/>
              <a:t> </a:t>
            </a:r>
            <a:r>
              <a:rPr kumimoji="1" lang="en-US" altLang="zh-CN" dirty="0" smtClean="0"/>
              <a:t>layer,</a:t>
            </a:r>
            <a:r>
              <a:rPr kumimoji="1" lang="zh-CN" altLang="en-US" dirty="0" smtClean="0"/>
              <a:t> </a:t>
            </a:r>
            <a:r>
              <a:rPr kumimoji="1" lang="en-US" altLang="zh-CN" dirty="0" smtClean="0"/>
              <a:t>classify</a:t>
            </a:r>
            <a:r>
              <a:rPr kumimoji="1" lang="zh-CN" altLang="en-US" dirty="0" smtClean="0"/>
              <a:t> </a:t>
            </a:r>
            <a:r>
              <a:rPr kumimoji="1" lang="en-US" altLang="zh-CN" dirty="0" smtClean="0"/>
              <a:t>candidates</a:t>
            </a:r>
            <a:endParaRPr kumimoji="1" lang="zh-CN" altLang="en-US" dirty="0"/>
          </a:p>
        </p:txBody>
      </p:sp>
      <p:sp>
        <p:nvSpPr>
          <p:cNvPr id="1048704" name="文本占位符 2"/>
          <p:cNvSpPr>
            <a:spLocks noGrp="1"/>
          </p:cNvSpPr>
          <p:nvPr>
            <p:ph type="body" sz="quarter" idx="21"/>
          </p:nvPr>
        </p:nvSpPr>
        <p:spPr/>
        <p:txBody>
          <a:bodyPr/>
          <a:lstStyle/>
          <a:p>
            <a:r>
              <a:rPr kumimoji="1" lang="en-US" altLang="zh-CN" dirty="0"/>
              <a:t>2.</a:t>
            </a:r>
            <a:r>
              <a:rPr kumimoji="1" lang="zh-CN" altLang="en-US" dirty="0"/>
              <a:t> </a:t>
            </a:r>
            <a:r>
              <a:rPr kumimoji="1" lang="en-US" altLang="zh-CN" dirty="0" smtClean="0"/>
              <a:t>Solution</a:t>
            </a:r>
            <a:endParaRPr kumimoji="1" lang="zh-CN" altLang="en-US" dirty="0"/>
          </a:p>
        </p:txBody>
      </p:sp>
      <p:pic>
        <p:nvPicPr>
          <p:cNvPr id="2097183" name="图片 6"/>
          <p:cNvPicPr>
            <a:picLocks noChangeAspect="1"/>
          </p:cNvPicPr>
          <p:nvPr/>
        </p:nvPicPr>
        <p:blipFill>
          <a:blip r:embed="rId3"/>
          <a:stretch>
            <a:fillRect/>
          </a:stretch>
        </p:blipFill>
        <p:spPr>
          <a:xfrm>
            <a:off x="1181103" y="4572003"/>
            <a:ext cx="6629401" cy="1803401"/>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8" name="内容占位符 1"/>
          <p:cNvSpPr>
            <a:spLocks noGrp="1"/>
          </p:cNvSpPr>
          <p:nvPr>
            <p:ph sz="quarter" idx="20"/>
          </p:nvPr>
        </p:nvSpPr>
        <p:spPr/>
        <p:txBody>
          <a:bodyPr/>
          <a:lstStyle/>
          <a:p>
            <a:r>
              <a:rPr kumimoji="1" lang="en-US" altLang="zh-CN" b="1" dirty="0" smtClean="0"/>
              <a:t>Extract</a:t>
            </a:r>
            <a:r>
              <a:rPr kumimoji="1" lang="zh-CN" altLang="en-US" b="1" dirty="0" smtClean="0"/>
              <a:t> </a:t>
            </a:r>
            <a:r>
              <a:rPr kumimoji="1" lang="en-US" altLang="zh-CN" b="1" dirty="0" smtClean="0"/>
              <a:t>DAG</a:t>
            </a:r>
            <a:r>
              <a:rPr kumimoji="1" lang="zh-CN" altLang="en-US" b="1" dirty="0" smtClean="0"/>
              <a:t> </a:t>
            </a:r>
            <a:r>
              <a:rPr kumimoji="1" lang="en-US" altLang="zh-CN" b="1" dirty="0" smtClean="0"/>
              <a:t>structure</a:t>
            </a:r>
            <a:r>
              <a:rPr kumimoji="1" lang="zh-CN" altLang="en-US" b="1" dirty="0" smtClean="0"/>
              <a:t> </a:t>
            </a:r>
            <a:r>
              <a:rPr kumimoji="1" lang="en-US" altLang="zh-CN" b="1" dirty="0" smtClean="0"/>
              <a:t>from</a:t>
            </a:r>
            <a:r>
              <a:rPr kumimoji="1" lang="zh-CN" altLang="en-US" b="1" dirty="0"/>
              <a:t> </a:t>
            </a:r>
            <a:r>
              <a:rPr kumimoji="1" lang="en-US" altLang="zh-CN" b="1" dirty="0" smtClean="0"/>
              <a:t>text</a:t>
            </a:r>
          </a:p>
          <a:p>
            <a:pPr lvl="1"/>
            <a:r>
              <a:rPr kumimoji="1" lang="en-US" altLang="zh-CN" dirty="0" smtClean="0"/>
              <a:t>Bottom</a:t>
            </a:r>
            <a:r>
              <a:rPr kumimoji="1" lang="zh-CN" altLang="en-US" dirty="0" smtClean="0"/>
              <a:t> </a:t>
            </a:r>
            <a:r>
              <a:rPr kumimoji="1" lang="en-US" altLang="zh-CN" dirty="0" smtClean="0"/>
              <a:t>up,</a:t>
            </a:r>
            <a:r>
              <a:rPr kumimoji="1" lang="zh-CN" altLang="en-US" dirty="0" smtClean="0"/>
              <a:t> </a:t>
            </a:r>
            <a:r>
              <a:rPr kumimoji="1" lang="en-US" altLang="zh-CN" dirty="0" smtClean="0"/>
              <a:t>Iterative</a:t>
            </a:r>
            <a:r>
              <a:rPr kumimoji="1" lang="zh-CN" altLang="en-US" dirty="0" smtClean="0"/>
              <a:t> </a:t>
            </a:r>
            <a:r>
              <a:rPr kumimoji="1" lang="en-US" altLang="zh-CN" dirty="0" smtClean="0"/>
              <a:t>layer</a:t>
            </a:r>
            <a:r>
              <a:rPr kumimoji="1" lang="zh-CN" altLang="en-US" dirty="0" smtClean="0"/>
              <a:t> </a:t>
            </a:r>
            <a:r>
              <a:rPr kumimoji="1" lang="en-US" altLang="zh-CN" dirty="0" smtClean="0"/>
              <a:t>by</a:t>
            </a:r>
            <a:r>
              <a:rPr kumimoji="1" lang="zh-CN" altLang="en-US" dirty="0" smtClean="0"/>
              <a:t> </a:t>
            </a:r>
            <a:r>
              <a:rPr kumimoji="1" lang="en-US" altLang="zh-CN" dirty="0" smtClean="0"/>
              <a:t>layer,</a:t>
            </a:r>
            <a:r>
              <a:rPr kumimoji="1" lang="zh-CN" altLang="en-US" dirty="0" smtClean="0"/>
              <a:t> </a:t>
            </a:r>
            <a:r>
              <a:rPr kumimoji="1" lang="en-US" altLang="zh-CN" dirty="0" smtClean="0"/>
              <a:t>classify</a:t>
            </a:r>
            <a:r>
              <a:rPr kumimoji="1" lang="zh-CN" altLang="en-US" dirty="0" smtClean="0"/>
              <a:t> </a:t>
            </a:r>
            <a:r>
              <a:rPr kumimoji="1" lang="en-US" altLang="zh-CN" dirty="0" smtClean="0"/>
              <a:t>candidates</a:t>
            </a:r>
            <a:endParaRPr kumimoji="1" lang="zh-CN" altLang="en-US" dirty="0"/>
          </a:p>
        </p:txBody>
      </p:sp>
      <p:sp>
        <p:nvSpPr>
          <p:cNvPr id="1048709" name="文本占位符 2"/>
          <p:cNvSpPr>
            <a:spLocks noGrp="1"/>
          </p:cNvSpPr>
          <p:nvPr>
            <p:ph type="body" sz="quarter" idx="21"/>
          </p:nvPr>
        </p:nvSpPr>
        <p:spPr/>
        <p:txBody>
          <a:bodyPr/>
          <a:lstStyle/>
          <a:p>
            <a:r>
              <a:rPr kumimoji="1" lang="en-US" altLang="zh-CN" dirty="0"/>
              <a:t>2.</a:t>
            </a:r>
            <a:r>
              <a:rPr kumimoji="1" lang="zh-CN" altLang="en-US" dirty="0"/>
              <a:t> </a:t>
            </a:r>
            <a:r>
              <a:rPr kumimoji="1" lang="en-US" altLang="zh-CN" dirty="0" smtClean="0"/>
              <a:t>Solution</a:t>
            </a:r>
            <a:endParaRPr kumimoji="1" lang="zh-CN" altLang="en-US" dirty="0"/>
          </a:p>
        </p:txBody>
      </p:sp>
      <p:pic>
        <p:nvPicPr>
          <p:cNvPr id="2097184" name="图片 5"/>
          <p:cNvPicPr>
            <a:picLocks noChangeAspect="1"/>
          </p:cNvPicPr>
          <p:nvPr/>
        </p:nvPicPr>
        <p:blipFill>
          <a:blip r:embed="rId3"/>
          <a:stretch>
            <a:fillRect/>
          </a:stretch>
        </p:blipFill>
        <p:spPr>
          <a:xfrm>
            <a:off x="1181105" y="3181685"/>
            <a:ext cx="5867401" cy="2997200"/>
          </a:xfrm>
          <a:prstGeom prst="rect">
            <a:avLst/>
          </a:prstGeom>
        </p:spPr>
      </p:pic>
      <p:pic>
        <p:nvPicPr>
          <p:cNvPr id="2097185" name="图片 9"/>
          <p:cNvPicPr>
            <a:picLocks noChangeAspect="1"/>
          </p:cNvPicPr>
          <p:nvPr/>
        </p:nvPicPr>
        <p:blipFill>
          <a:blip r:embed="rId4"/>
          <a:stretch>
            <a:fillRect/>
          </a:stretch>
        </p:blipFill>
        <p:spPr>
          <a:xfrm>
            <a:off x="1181103" y="4572003"/>
            <a:ext cx="6629401" cy="1803401"/>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6" name="内容占位符 1"/>
          <p:cNvSpPr>
            <a:spLocks noGrp="1"/>
          </p:cNvSpPr>
          <p:nvPr>
            <p:ph sz="quarter" idx="20"/>
          </p:nvPr>
        </p:nvSpPr>
        <p:spPr/>
        <p:txBody>
          <a:bodyPr/>
          <a:lstStyle/>
          <a:p>
            <a:r>
              <a:rPr kumimoji="1" lang="en-US" altLang="zh-CN" b="1" dirty="0" smtClean="0"/>
              <a:t>Extract</a:t>
            </a:r>
            <a:r>
              <a:rPr kumimoji="1" lang="zh-CN" altLang="en-US" b="1" dirty="0" smtClean="0"/>
              <a:t> </a:t>
            </a:r>
            <a:r>
              <a:rPr kumimoji="1" lang="en-US" altLang="zh-CN" b="1" dirty="0" smtClean="0"/>
              <a:t>DAG</a:t>
            </a:r>
            <a:r>
              <a:rPr kumimoji="1" lang="zh-CN" altLang="en-US" b="1" dirty="0" smtClean="0"/>
              <a:t> </a:t>
            </a:r>
            <a:r>
              <a:rPr kumimoji="1" lang="en-US" altLang="zh-CN" b="1" dirty="0" smtClean="0"/>
              <a:t>structure</a:t>
            </a:r>
            <a:r>
              <a:rPr kumimoji="1" lang="zh-CN" altLang="en-US" b="1" dirty="0" smtClean="0"/>
              <a:t> </a:t>
            </a:r>
            <a:r>
              <a:rPr kumimoji="1" lang="en-US" altLang="zh-CN" b="1" dirty="0" smtClean="0"/>
              <a:t>from</a:t>
            </a:r>
            <a:r>
              <a:rPr kumimoji="1" lang="zh-CN" altLang="en-US" b="1" dirty="0"/>
              <a:t> </a:t>
            </a:r>
            <a:r>
              <a:rPr kumimoji="1" lang="en-US" altLang="zh-CN" b="1" dirty="0" smtClean="0"/>
              <a:t>text</a:t>
            </a:r>
          </a:p>
          <a:p>
            <a:pPr lvl="1"/>
            <a:r>
              <a:rPr kumimoji="1" lang="en-US" altLang="zh-CN" dirty="0" smtClean="0"/>
              <a:t>Bottom</a:t>
            </a:r>
            <a:r>
              <a:rPr kumimoji="1" lang="zh-CN" altLang="en-US" dirty="0" smtClean="0"/>
              <a:t> </a:t>
            </a:r>
            <a:r>
              <a:rPr kumimoji="1" lang="en-US" altLang="zh-CN" dirty="0" smtClean="0"/>
              <a:t>up,</a:t>
            </a:r>
            <a:r>
              <a:rPr kumimoji="1" lang="zh-CN" altLang="en-US" dirty="0" smtClean="0"/>
              <a:t> </a:t>
            </a:r>
            <a:r>
              <a:rPr kumimoji="1" lang="en-US" altLang="zh-CN" dirty="0" smtClean="0"/>
              <a:t>Iterative</a:t>
            </a:r>
            <a:r>
              <a:rPr kumimoji="1" lang="zh-CN" altLang="en-US" dirty="0" smtClean="0"/>
              <a:t> </a:t>
            </a:r>
            <a:r>
              <a:rPr kumimoji="1" lang="en-US" altLang="zh-CN" dirty="0" smtClean="0"/>
              <a:t>layer</a:t>
            </a:r>
            <a:r>
              <a:rPr kumimoji="1" lang="zh-CN" altLang="en-US" dirty="0" smtClean="0"/>
              <a:t> </a:t>
            </a:r>
            <a:r>
              <a:rPr kumimoji="1" lang="en-US" altLang="zh-CN" dirty="0" smtClean="0"/>
              <a:t>by</a:t>
            </a:r>
            <a:r>
              <a:rPr kumimoji="1" lang="zh-CN" altLang="en-US" dirty="0" smtClean="0"/>
              <a:t> </a:t>
            </a:r>
            <a:r>
              <a:rPr kumimoji="1" lang="en-US" altLang="zh-CN" dirty="0" smtClean="0"/>
              <a:t>layer,</a:t>
            </a:r>
            <a:r>
              <a:rPr kumimoji="1" lang="zh-CN" altLang="en-US" dirty="0" smtClean="0"/>
              <a:t> </a:t>
            </a:r>
            <a:r>
              <a:rPr kumimoji="1" lang="en-US" altLang="zh-CN" dirty="0" smtClean="0"/>
              <a:t>classify</a:t>
            </a:r>
            <a:r>
              <a:rPr kumimoji="1" lang="zh-CN" altLang="en-US" dirty="0" smtClean="0"/>
              <a:t> </a:t>
            </a:r>
            <a:r>
              <a:rPr kumimoji="1" lang="en-US" altLang="zh-CN" dirty="0" smtClean="0"/>
              <a:t>candidates</a:t>
            </a:r>
            <a:endParaRPr kumimoji="1" lang="zh-CN" altLang="en-US" dirty="0"/>
          </a:p>
        </p:txBody>
      </p:sp>
      <p:sp>
        <p:nvSpPr>
          <p:cNvPr id="1048617" name="文本占位符 2"/>
          <p:cNvSpPr>
            <a:spLocks noGrp="1"/>
          </p:cNvSpPr>
          <p:nvPr>
            <p:ph type="body" sz="quarter" idx="21"/>
          </p:nvPr>
        </p:nvSpPr>
        <p:spPr/>
        <p:txBody>
          <a:bodyPr/>
          <a:lstStyle/>
          <a:p>
            <a:r>
              <a:rPr kumimoji="1" lang="en-US" altLang="zh-CN" dirty="0"/>
              <a:t>2.</a:t>
            </a:r>
            <a:r>
              <a:rPr kumimoji="1" lang="zh-CN" altLang="en-US" dirty="0"/>
              <a:t> </a:t>
            </a:r>
            <a:r>
              <a:rPr kumimoji="1" lang="en-US" altLang="zh-CN" dirty="0" smtClean="0"/>
              <a:t>Solution</a:t>
            </a:r>
            <a:endParaRPr kumimoji="1" lang="zh-CN" altLang="en-US" dirty="0"/>
          </a:p>
        </p:txBody>
      </p:sp>
      <p:pic>
        <p:nvPicPr>
          <p:cNvPr id="2097161" name="图片 3"/>
          <p:cNvPicPr>
            <a:picLocks noChangeAspect="1"/>
          </p:cNvPicPr>
          <p:nvPr/>
        </p:nvPicPr>
        <p:blipFill>
          <a:blip r:embed="rId3"/>
          <a:stretch>
            <a:fillRect/>
          </a:stretch>
        </p:blipFill>
        <p:spPr>
          <a:xfrm>
            <a:off x="1181106" y="3216444"/>
            <a:ext cx="4533900" cy="1676400"/>
          </a:xfrm>
          <a:prstGeom prst="rect">
            <a:avLst/>
          </a:prstGeom>
        </p:spPr>
      </p:pic>
      <p:pic>
        <p:nvPicPr>
          <p:cNvPr id="2097162" name="图片 10"/>
          <p:cNvPicPr>
            <a:picLocks noChangeAspect="1"/>
          </p:cNvPicPr>
          <p:nvPr/>
        </p:nvPicPr>
        <p:blipFill>
          <a:blip r:embed="rId4"/>
          <a:stretch>
            <a:fillRect/>
          </a:stretch>
        </p:blipFill>
        <p:spPr>
          <a:xfrm>
            <a:off x="1181103" y="4572003"/>
            <a:ext cx="6629401" cy="1803401"/>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6" name="内容占位符 1"/>
          <p:cNvSpPr>
            <a:spLocks noGrp="1"/>
          </p:cNvSpPr>
          <p:nvPr>
            <p:ph sz="quarter" idx="20"/>
          </p:nvPr>
        </p:nvSpPr>
        <p:spPr/>
        <p:txBody>
          <a:bodyPr/>
          <a:lstStyle/>
          <a:p>
            <a:r>
              <a:rPr kumimoji="1" lang="en-US" altLang="zh-CN" b="1" dirty="0" smtClean="0"/>
              <a:t>Extract</a:t>
            </a:r>
            <a:r>
              <a:rPr kumimoji="1" lang="zh-CN" altLang="en-US" b="1" dirty="0" smtClean="0"/>
              <a:t> </a:t>
            </a:r>
            <a:r>
              <a:rPr kumimoji="1" lang="en-US" altLang="zh-CN" b="1" dirty="0" smtClean="0"/>
              <a:t>DAG</a:t>
            </a:r>
            <a:r>
              <a:rPr kumimoji="1" lang="zh-CN" altLang="en-US" b="1" dirty="0" smtClean="0"/>
              <a:t> </a:t>
            </a:r>
            <a:r>
              <a:rPr kumimoji="1" lang="en-US" altLang="zh-CN" b="1" dirty="0" smtClean="0"/>
              <a:t>structure</a:t>
            </a:r>
            <a:r>
              <a:rPr kumimoji="1" lang="zh-CN" altLang="en-US" b="1" dirty="0" smtClean="0"/>
              <a:t> </a:t>
            </a:r>
            <a:r>
              <a:rPr kumimoji="1" lang="en-US" altLang="zh-CN" b="1" dirty="0" smtClean="0"/>
              <a:t>from</a:t>
            </a:r>
            <a:r>
              <a:rPr kumimoji="1" lang="zh-CN" altLang="en-US" b="1" dirty="0"/>
              <a:t> </a:t>
            </a:r>
            <a:r>
              <a:rPr kumimoji="1" lang="en-US" altLang="zh-CN" b="1" dirty="0" smtClean="0"/>
              <a:t>text</a:t>
            </a:r>
          </a:p>
          <a:p>
            <a:pPr lvl="1"/>
            <a:r>
              <a:rPr kumimoji="1" lang="en-US" altLang="zh-CN" dirty="0" smtClean="0"/>
              <a:t>Bottom</a:t>
            </a:r>
            <a:r>
              <a:rPr kumimoji="1" lang="zh-CN" altLang="en-US" dirty="0" smtClean="0"/>
              <a:t> </a:t>
            </a:r>
            <a:r>
              <a:rPr kumimoji="1" lang="en-US" altLang="zh-CN" dirty="0" smtClean="0"/>
              <a:t>up,</a:t>
            </a:r>
            <a:r>
              <a:rPr kumimoji="1" lang="zh-CN" altLang="en-US" dirty="0" smtClean="0"/>
              <a:t> </a:t>
            </a:r>
            <a:r>
              <a:rPr kumimoji="1" lang="en-US" altLang="zh-CN" dirty="0" smtClean="0"/>
              <a:t>Iterative</a:t>
            </a:r>
            <a:r>
              <a:rPr kumimoji="1" lang="zh-CN" altLang="en-US" dirty="0" smtClean="0"/>
              <a:t> </a:t>
            </a:r>
            <a:r>
              <a:rPr kumimoji="1" lang="en-US" altLang="zh-CN" dirty="0" smtClean="0"/>
              <a:t>layer</a:t>
            </a:r>
            <a:r>
              <a:rPr kumimoji="1" lang="zh-CN" altLang="en-US" dirty="0" smtClean="0"/>
              <a:t> </a:t>
            </a:r>
            <a:r>
              <a:rPr kumimoji="1" lang="en-US" altLang="zh-CN" dirty="0" smtClean="0"/>
              <a:t>by</a:t>
            </a:r>
            <a:r>
              <a:rPr kumimoji="1" lang="zh-CN" altLang="en-US" dirty="0" smtClean="0"/>
              <a:t> </a:t>
            </a:r>
            <a:r>
              <a:rPr kumimoji="1" lang="en-US" altLang="zh-CN" dirty="0" smtClean="0"/>
              <a:t>layer,</a:t>
            </a:r>
            <a:r>
              <a:rPr kumimoji="1" lang="zh-CN" altLang="en-US" dirty="0" smtClean="0"/>
              <a:t> </a:t>
            </a:r>
            <a:r>
              <a:rPr kumimoji="1" lang="en-US" altLang="zh-CN" dirty="0" smtClean="0"/>
              <a:t>classify</a:t>
            </a:r>
            <a:r>
              <a:rPr kumimoji="1" lang="zh-CN" altLang="en-US" dirty="0" smtClean="0"/>
              <a:t> </a:t>
            </a:r>
            <a:r>
              <a:rPr kumimoji="1" lang="en-US" altLang="zh-CN" dirty="0" smtClean="0"/>
              <a:t>candidates</a:t>
            </a:r>
            <a:endParaRPr kumimoji="1" lang="zh-CN" altLang="en-US" dirty="0"/>
          </a:p>
        </p:txBody>
      </p:sp>
      <p:sp>
        <p:nvSpPr>
          <p:cNvPr id="1048607" name="文本占位符 2"/>
          <p:cNvSpPr>
            <a:spLocks noGrp="1"/>
          </p:cNvSpPr>
          <p:nvPr>
            <p:ph type="body" sz="quarter" idx="21"/>
          </p:nvPr>
        </p:nvSpPr>
        <p:spPr/>
        <p:txBody>
          <a:bodyPr/>
          <a:lstStyle/>
          <a:p>
            <a:r>
              <a:rPr kumimoji="1" lang="en-US" altLang="zh-CN" dirty="0"/>
              <a:t>2.</a:t>
            </a:r>
            <a:r>
              <a:rPr kumimoji="1" lang="zh-CN" altLang="en-US" dirty="0"/>
              <a:t> </a:t>
            </a:r>
            <a:r>
              <a:rPr kumimoji="1" lang="en-US" altLang="zh-CN" dirty="0" smtClean="0"/>
              <a:t>Solution</a:t>
            </a:r>
            <a:endParaRPr kumimoji="1" lang="zh-CN" altLang="en-US" dirty="0"/>
          </a:p>
        </p:txBody>
      </p:sp>
      <p:pic>
        <p:nvPicPr>
          <p:cNvPr id="2097157" name="图片 4"/>
          <p:cNvPicPr>
            <a:picLocks noChangeAspect="1"/>
          </p:cNvPicPr>
          <p:nvPr/>
        </p:nvPicPr>
        <p:blipFill>
          <a:blip r:embed="rId3"/>
          <a:stretch>
            <a:fillRect/>
          </a:stretch>
        </p:blipFill>
        <p:spPr>
          <a:xfrm>
            <a:off x="1181105" y="1874823"/>
            <a:ext cx="5867401" cy="4318000"/>
          </a:xfrm>
          <a:prstGeom prst="rect">
            <a:avLst/>
          </a:prstGeom>
        </p:spPr>
      </p:pic>
      <p:pic>
        <p:nvPicPr>
          <p:cNvPr id="2097158" name="图片 7"/>
          <p:cNvPicPr>
            <a:picLocks noChangeAspect="1"/>
          </p:cNvPicPr>
          <p:nvPr/>
        </p:nvPicPr>
        <p:blipFill>
          <a:blip r:embed="rId4"/>
          <a:stretch>
            <a:fillRect/>
          </a:stretch>
        </p:blipFill>
        <p:spPr>
          <a:xfrm>
            <a:off x="1181106" y="3216444"/>
            <a:ext cx="4533900" cy="1676400"/>
          </a:xfrm>
          <a:prstGeom prst="rect">
            <a:avLst/>
          </a:prstGeom>
        </p:spPr>
      </p:pic>
      <p:pic>
        <p:nvPicPr>
          <p:cNvPr id="2097159" name="图片 11"/>
          <p:cNvPicPr>
            <a:picLocks noChangeAspect="1"/>
          </p:cNvPicPr>
          <p:nvPr/>
        </p:nvPicPr>
        <p:blipFill>
          <a:blip r:embed="rId5"/>
          <a:stretch>
            <a:fillRect/>
          </a:stretch>
        </p:blipFill>
        <p:spPr>
          <a:xfrm>
            <a:off x="1181103" y="4572003"/>
            <a:ext cx="6629401" cy="1803401"/>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6" name="内容占位符 1"/>
          <p:cNvSpPr>
            <a:spLocks noGrp="1"/>
          </p:cNvSpPr>
          <p:nvPr>
            <p:ph sz="quarter" idx="20"/>
          </p:nvPr>
        </p:nvSpPr>
        <p:spPr/>
        <p:txBody>
          <a:bodyPr/>
          <a:lstStyle/>
          <a:p>
            <a:r>
              <a:rPr kumimoji="1" lang="en-US" altLang="zh-CN" b="1" dirty="0" smtClean="0"/>
              <a:t>Extract</a:t>
            </a:r>
            <a:r>
              <a:rPr kumimoji="1" lang="zh-CN" altLang="en-US" b="1" dirty="0" smtClean="0"/>
              <a:t> </a:t>
            </a:r>
            <a:r>
              <a:rPr kumimoji="1" lang="en-US" altLang="zh-CN" b="1" dirty="0" smtClean="0"/>
              <a:t>DAG</a:t>
            </a:r>
            <a:r>
              <a:rPr kumimoji="1" lang="zh-CN" altLang="en-US" b="1" dirty="0" smtClean="0"/>
              <a:t> </a:t>
            </a:r>
            <a:r>
              <a:rPr kumimoji="1" lang="en-US" altLang="zh-CN" b="1" dirty="0" smtClean="0"/>
              <a:t>structure</a:t>
            </a:r>
            <a:r>
              <a:rPr kumimoji="1" lang="zh-CN" altLang="en-US" b="1" dirty="0" smtClean="0"/>
              <a:t> </a:t>
            </a:r>
            <a:r>
              <a:rPr kumimoji="1" lang="en-US" altLang="zh-CN" b="1" dirty="0" smtClean="0"/>
              <a:t>from</a:t>
            </a:r>
            <a:r>
              <a:rPr kumimoji="1" lang="zh-CN" altLang="en-US" b="1" dirty="0"/>
              <a:t> </a:t>
            </a:r>
            <a:r>
              <a:rPr kumimoji="1" lang="en-US" altLang="zh-CN" b="1" dirty="0" smtClean="0"/>
              <a:t>text</a:t>
            </a:r>
          </a:p>
          <a:p>
            <a:pPr lvl="1"/>
            <a:r>
              <a:rPr kumimoji="1" lang="en-US" altLang="zh-CN" dirty="0" smtClean="0"/>
              <a:t>Bottom</a:t>
            </a:r>
            <a:r>
              <a:rPr kumimoji="1" lang="zh-CN" altLang="en-US" dirty="0" smtClean="0"/>
              <a:t> </a:t>
            </a:r>
            <a:r>
              <a:rPr kumimoji="1" lang="en-US" altLang="zh-CN" dirty="0" smtClean="0"/>
              <a:t>up,</a:t>
            </a:r>
            <a:r>
              <a:rPr kumimoji="1" lang="zh-CN" altLang="en-US" dirty="0" smtClean="0"/>
              <a:t> </a:t>
            </a:r>
            <a:r>
              <a:rPr kumimoji="1" lang="en-US" altLang="zh-CN" dirty="0" smtClean="0"/>
              <a:t>Iterative</a:t>
            </a:r>
            <a:r>
              <a:rPr kumimoji="1" lang="zh-CN" altLang="en-US" dirty="0" smtClean="0"/>
              <a:t> </a:t>
            </a:r>
            <a:r>
              <a:rPr kumimoji="1" lang="en-US" altLang="zh-CN" dirty="0" smtClean="0"/>
              <a:t>layer</a:t>
            </a:r>
            <a:r>
              <a:rPr kumimoji="1" lang="zh-CN" altLang="en-US" dirty="0" smtClean="0"/>
              <a:t> </a:t>
            </a:r>
            <a:r>
              <a:rPr kumimoji="1" lang="en-US" altLang="zh-CN" dirty="0" smtClean="0"/>
              <a:t>by</a:t>
            </a:r>
            <a:r>
              <a:rPr kumimoji="1" lang="zh-CN" altLang="en-US" dirty="0" smtClean="0"/>
              <a:t> </a:t>
            </a:r>
            <a:r>
              <a:rPr kumimoji="1" lang="en-US" altLang="zh-CN" dirty="0" smtClean="0"/>
              <a:t>layer,</a:t>
            </a:r>
            <a:r>
              <a:rPr kumimoji="1" lang="zh-CN" altLang="en-US" dirty="0" smtClean="0"/>
              <a:t> </a:t>
            </a:r>
            <a:r>
              <a:rPr kumimoji="1" lang="en-US" altLang="zh-CN" dirty="0" smtClean="0"/>
              <a:t>classify</a:t>
            </a:r>
            <a:r>
              <a:rPr kumimoji="1" lang="zh-CN" altLang="en-US" dirty="0" smtClean="0"/>
              <a:t> </a:t>
            </a:r>
            <a:r>
              <a:rPr kumimoji="1" lang="en-US" altLang="zh-CN" dirty="0" smtClean="0"/>
              <a:t>candidates</a:t>
            </a:r>
            <a:endParaRPr kumimoji="1" lang="zh-CN" altLang="en-US" dirty="0"/>
          </a:p>
        </p:txBody>
      </p:sp>
      <p:sp>
        <p:nvSpPr>
          <p:cNvPr id="1048597" name="文本占位符 2"/>
          <p:cNvSpPr>
            <a:spLocks noGrp="1"/>
          </p:cNvSpPr>
          <p:nvPr>
            <p:ph type="body" sz="quarter" idx="21"/>
          </p:nvPr>
        </p:nvSpPr>
        <p:spPr/>
        <p:txBody>
          <a:bodyPr/>
          <a:lstStyle/>
          <a:p>
            <a:r>
              <a:rPr kumimoji="1" lang="en-US" altLang="zh-CN" dirty="0"/>
              <a:t>2.</a:t>
            </a:r>
            <a:r>
              <a:rPr kumimoji="1" lang="zh-CN" altLang="en-US" dirty="0"/>
              <a:t> </a:t>
            </a:r>
            <a:r>
              <a:rPr kumimoji="1" lang="en-US" altLang="zh-CN" dirty="0" smtClean="0"/>
              <a:t>Solution</a:t>
            </a:r>
            <a:endParaRPr kumimoji="1" lang="zh-CN" altLang="en-US" dirty="0"/>
          </a:p>
        </p:txBody>
      </p:sp>
      <p:pic>
        <p:nvPicPr>
          <p:cNvPr id="2097153" name="图片 10"/>
          <p:cNvPicPr>
            <a:picLocks noChangeAspect="1"/>
          </p:cNvPicPr>
          <p:nvPr/>
        </p:nvPicPr>
        <p:blipFill>
          <a:blip r:embed="rId3"/>
          <a:stretch>
            <a:fillRect/>
          </a:stretch>
        </p:blipFill>
        <p:spPr>
          <a:xfrm>
            <a:off x="1181105" y="1873121"/>
            <a:ext cx="3632201" cy="4305300"/>
          </a:xfrm>
          <a:prstGeom prst="rect">
            <a:avLst/>
          </a:prstGeom>
        </p:spPr>
      </p:pic>
      <p:pic>
        <p:nvPicPr>
          <p:cNvPr id="2097154" name="图片 6"/>
          <p:cNvPicPr>
            <a:picLocks noChangeAspect="1"/>
          </p:cNvPicPr>
          <p:nvPr/>
        </p:nvPicPr>
        <p:blipFill>
          <a:blip r:embed="rId4"/>
          <a:stretch>
            <a:fillRect/>
          </a:stretch>
        </p:blipFill>
        <p:spPr>
          <a:xfrm>
            <a:off x="1181106" y="3216444"/>
            <a:ext cx="4533900" cy="1676400"/>
          </a:xfrm>
          <a:prstGeom prst="rect">
            <a:avLst/>
          </a:prstGeom>
        </p:spPr>
      </p:pic>
      <p:pic>
        <p:nvPicPr>
          <p:cNvPr id="2097155" name="图片 13"/>
          <p:cNvPicPr>
            <a:picLocks noChangeAspect="1"/>
          </p:cNvPicPr>
          <p:nvPr/>
        </p:nvPicPr>
        <p:blipFill>
          <a:blip r:embed="rId5"/>
          <a:stretch>
            <a:fillRect/>
          </a:stretch>
        </p:blipFill>
        <p:spPr>
          <a:xfrm>
            <a:off x="1181103" y="4572003"/>
            <a:ext cx="6629401" cy="1803401"/>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0" name="文本占位符 1"/>
          <p:cNvSpPr>
            <a:spLocks noGrp="1"/>
          </p:cNvSpPr>
          <p:nvPr>
            <p:ph type="body" sz="quarter" idx="10"/>
          </p:nvPr>
        </p:nvSpPr>
        <p:spPr>
          <a:xfrm>
            <a:off x="2663711" y="2519241"/>
            <a:ext cx="4216400" cy="2325765"/>
          </a:xfrm>
        </p:spPr>
        <p:txBody>
          <a:bodyPr/>
          <a:lstStyle/>
          <a:p>
            <a:r>
              <a:rPr lang="en-US" altLang="zh-CN" u="sng" dirty="0"/>
              <a:t>Part 1</a:t>
            </a:r>
          </a:p>
          <a:p>
            <a:r>
              <a:rPr lang="en-US" altLang="zh-CN" dirty="0" smtClean="0"/>
              <a:t>Background</a:t>
            </a:r>
            <a:br>
              <a:rPr lang="en-US" altLang="zh-CN" dirty="0" smtClean="0"/>
            </a:br>
            <a:r>
              <a:rPr lang="en-US" altLang="zh-CN" sz="3200" dirty="0"/>
              <a:t>&amp;</a:t>
            </a:r>
            <a:br>
              <a:rPr lang="en-US" altLang="zh-CN" sz="3200" dirty="0"/>
            </a:br>
            <a:r>
              <a:rPr lang="en-US" altLang="zh-CN" dirty="0" smtClean="0"/>
              <a:t>Problems</a:t>
            </a:r>
            <a:endParaRPr lang="zh-CN"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79" name="内容占位符 1"/>
          <p:cNvSpPr>
            <a:spLocks noGrp="1"/>
          </p:cNvSpPr>
          <p:nvPr>
            <p:ph sz="quarter" idx="20"/>
          </p:nvPr>
        </p:nvSpPr>
        <p:spPr/>
        <p:txBody>
          <a:bodyPr/>
          <a:lstStyle/>
          <a:p>
            <a:r>
              <a:rPr kumimoji="1" lang="en-US" altLang="zh-CN" b="1" dirty="0" smtClean="0"/>
              <a:t>Extract</a:t>
            </a:r>
            <a:r>
              <a:rPr kumimoji="1" lang="zh-CN" altLang="en-US" b="1" dirty="0" smtClean="0"/>
              <a:t> </a:t>
            </a:r>
            <a:r>
              <a:rPr kumimoji="1" lang="en-US" altLang="zh-CN" b="1" dirty="0" smtClean="0"/>
              <a:t>DAG</a:t>
            </a:r>
            <a:r>
              <a:rPr kumimoji="1" lang="zh-CN" altLang="en-US" b="1" dirty="0" smtClean="0"/>
              <a:t> </a:t>
            </a:r>
            <a:r>
              <a:rPr kumimoji="1" lang="en-US" altLang="zh-CN" b="1" dirty="0" smtClean="0"/>
              <a:t>structure</a:t>
            </a:r>
            <a:r>
              <a:rPr kumimoji="1" lang="zh-CN" altLang="en-US" b="1" dirty="0" smtClean="0"/>
              <a:t> </a:t>
            </a:r>
            <a:r>
              <a:rPr kumimoji="1" lang="en-US" altLang="zh-CN" b="1" dirty="0" smtClean="0"/>
              <a:t>from</a:t>
            </a:r>
            <a:r>
              <a:rPr kumimoji="1" lang="zh-CN" altLang="en-US" b="1" dirty="0"/>
              <a:t> </a:t>
            </a:r>
            <a:r>
              <a:rPr kumimoji="1" lang="en-US" altLang="zh-CN" b="1" dirty="0" smtClean="0"/>
              <a:t>text</a:t>
            </a:r>
          </a:p>
          <a:p>
            <a:pPr lvl="1"/>
            <a:r>
              <a:rPr kumimoji="1" lang="en-US" altLang="zh-CN" dirty="0" smtClean="0"/>
              <a:t>Bottom</a:t>
            </a:r>
            <a:r>
              <a:rPr kumimoji="1" lang="zh-CN" altLang="en-US" dirty="0" smtClean="0"/>
              <a:t> </a:t>
            </a:r>
            <a:r>
              <a:rPr kumimoji="1" lang="en-US" altLang="zh-CN" dirty="0" smtClean="0"/>
              <a:t>up,</a:t>
            </a:r>
            <a:r>
              <a:rPr kumimoji="1" lang="zh-CN" altLang="en-US" dirty="0" smtClean="0"/>
              <a:t> </a:t>
            </a:r>
            <a:r>
              <a:rPr kumimoji="1" lang="en-US" altLang="zh-CN" dirty="0" smtClean="0"/>
              <a:t>Iterative,</a:t>
            </a:r>
            <a:r>
              <a:rPr kumimoji="1" lang="zh-CN" altLang="en-US" dirty="0" smtClean="0"/>
              <a:t> </a:t>
            </a:r>
            <a:r>
              <a:rPr kumimoji="1" lang="en-US" altLang="zh-CN" dirty="0" smtClean="0"/>
              <a:t>classify</a:t>
            </a:r>
            <a:r>
              <a:rPr kumimoji="1" lang="zh-CN" altLang="en-US" dirty="0" smtClean="0"/>
              <a:t> </a:t>
            </a:r>
            <a:r>
              <a:rPr kumimoji="1" lang="en-US" altLang="zh-CN" dirty="0" smtClean="0"/>
              <a:t>candidates,</a:t>
            </a:r>
            <a:r>
              <a:rPr kumimoji="1" lang="zh-CN" altLang="en-US" dirty="0" smtClean="0"/>
              <a:t> </a:t>
            </a:r>
            <a:r>
              <a:rPr kumimoji="1" lang="en-US" altLang="zh-CN" b="1" dirty="0" smtClean="0"/>
              <a:t>DAG-LSTM</a:t>
            </a:r>
            <a:endParaRPr kumimoji="1" lang="zh-CN" altLang="en-US" b="1" dirty="0"/>
          </a:p>
        </p:txBody>
      </p:sp>
      <p:sp>
        <p:nvSpPr>
          <p:cNvPr id="1048580" name="文本占位符 2"/>
          <p:cNvSpPr>
            <a:spLocks noGrp="1"/>
          </p:cNvSpPr>
          <p:nvPr>
            <p:ph type="body" sz="quarter" idx="21"/>
          </p:nvPr>
        </p:nvSpPr>
        <p:spPr/>
        <p:txBody>
          <a:bodyPr/>
          <a:lstStyle/>
          <a:p>
            <a:r>
              <a:rPr kumimoji="1" lang="en-US" altLang="zh-CN" dirty="0"/>
              <a:t>2.</a:t>
            </a:r>
            <a:r>
              <a:rPr kumimoji="1" lang="zh-CN" altLang="en-US" dirty="0"/>
              <a:t> </a:t>
            </a:r>
            <a:r>
              <a:rPr kumimoji="1" lang="en-US" altLang="zh-CN" dirty="0" smtClean="0"/>
              <a:t>Solution</a:t>
            </a:r>
            <a:endParaRPr kumimoji="1" lang="zh-CN" altLang="en-US" dirty="0"/>
          </a:p>
        </p:txBody>
      </p:sp>
      <p:pic>
        <p:nvPicPr>
          <p:cNvPr id="2097152" name="图片 4"/>
          <p:cNvPicPr>
            <a:picLocks noChangeAspect="1"/>
          </p:cNvPicPr>
          <p:nvPr/>
        </p:nvPicPr>
        <p:blipFill>
          <a:blip r:embed="rId3"/>
          <a:stretch>
            <a:fillRect/>
          </a:stretch>
        </p:blipFill>
        <p:spPr>
          <a:xfrm>
            <a:off x="471289" y="2046069"/>
            <a:ext cx="8049036" cy="4116683"/>
          </a:xfrm>
          <a:prstGeom prst="rect">
            <a:avLst/>
          </a:prstGeom>
        </p:spPr>
      </p:pic>
      <p:sp>
        <p:nvSpPr>
          <p:cNvPr id="1048581" name="圆角矩形 4"/>
          <p:cNvSpPr/>
          <p:nvPr/>
        </p:nvSpPr>
        <p:spPr>
          <a:xfrm>
            <a:off x="680489" y="4291493"/>
            <a:ext cx="3742660" cy="748345"/>
          </a:xfrm>
          <a:prstGeom prst="round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1"/>
          </a:p>
        </p:txBody>
      </p:sp>
      <p:sp>
        <p:nvSpPr>
          <p:cNvPr id="1048582" name="圆角矩形 5"/>
          <p:cNvSpPr/>
          <p:nvPr/>
        </p:nvSpPr>
        <p:spPr>
          <a:xfrm>
            <a:off x="697422" y="2269068"/>
            <a:ext cx="3742660" cy="2008767"/>
          </a:xfrm>
          <a:prstGeom prst="round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1" nodeType="clickEffect">
                                  <p:stCondLst>
                                    <p:cond delay="0"/>
                                  </p:stCondLst>
                                  <p:childTnLst>
                                    <p:set>
                                      <p:cBhvr>
                                        <p:cTn id="6" dur="1" fill="hold">
                                          <p:stCondLst>
                                            <p:cond delay="0"/>
                                          </p:stCondLst>
                                        </p:cTn>
                                        <p:tgtEl>
                                          <p:spTgt spid="1048581"/>
                                        </p:tgtEl>
                                        <p:attrNameLst>
                                          <p:attrName>style.visibility</p:attrName>
                                        </p:attrNameLst>
                                      </p:cBhvr>
                                      <p:to>
                                        <p:strVal val="visible"/>
                                      </p:to>
                                    </p:set>
                                    <p:animEffect transition="in" filter="circle(in)">
                                      <p:cBhvr>
                                        <p:cTn id="7" dur="500"/>
                                        <p:tgtEl>
                                          <p:spTgt spid="1048581"/>
                                        </p:tgtEl>
                                      </p:cBhvr>
                                    </p:animEffect>
                                  </p:childTnLst>
                                </p:cTn>
                              </p:par>
                            </p:childTnLst>
                          </p:cTn>
                        </p:par>
                        <p:par>
                          <p:cTn id="8" fill="hold">
                            <p:stCondLst>
                              <p:cond delay="500"/>
                            </p:stCondLst>
                            <p:childTnLst>
                              <p:par>
                                <p:cTn id="9" presetID="26" presetClass="emph" presetSubtype="0" fill="hold" grpId="0" nodeType="afterEffect">
                                  <p:stCondLst>
                                    <p:cond delay="0"/>
                                  </p:stCondLst>
                                  <p:childTnLst>
                                    <p:animEffect transition="out" filter="fade">
                                      <p:cBhvr>
                                        <p:cTn id="10" dur="500" tmFilter="0, 0; .2, .5; .8, .5; 1, 0"/>
                                        <p:tgtEl>
                                          <p:spTgt spid="1048581"/>
                                        </p:tgtEl>
                                      </p:cBhvr>
                                    </p:animEffect>
                                    <p:animScale>
                                      <p:cBhvr>
                                        <p:cTn id="11" dur="250" autoRev="1" fill="hold"/>
                                        <p:tgtEl>
                                          <p:spTgt spid="1048581"/>
                                        </p:tgtEl>
                                      </p:cBhvr>
                                      <p:by x="105000" y="105000"/>
                                    </p:animScale>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1" nodeType="clickEffect">
                                  <p:stCondLst>
                                    <p:cond delay="0"/>
                                  </p:stCondLst>
                                  <p:childTnLst>
                                    <p:set>
                                      <p:cBhvr>
                                        <p:cTn id="15" dur="1" fill="hold">
                                          <p:stCondLst>
                                            <p:cond delay="0"/>
                                          </p:stCondLst>
                                        </p:cTn>
                                        <p:tgtEl>
                                          <p:spTgt spid="1048582"/>
                                        </p:tgtEl>
                                        <p:attrNameLst>
                                          <p:attrName>style.visibility</p:attrName>
                                        </p:attrNameLst>
                                      </p:cBhvr>
                                      <p:to>
                                        <p:strVal val="visible"/>
                                      </p:to>
                                    </p:set>
                                    <p:animEffect transition="in" filter="circle(in)">
                                      <p:cBhvr>
                                        <p:cTn id="16" dur="500"/>
                                        <p:tgtEl>
                                          <p:spTgt spid="1048582"/>
                                        </p:tgtEl>
                                      </p:cBhvr>
                                    </p:animEffect>
                                  </p:childTnLst>
                                </p:cTn>
                              </p:par>
                            </p:childTnLst>
                          </p:cTn>
                        </p:par>
                        <p:par>
                          <p:cTn id="17" fill="hold">
                            <p:stCondLst>
                              <p:cond delay="500"/>
                            </p:stCondLst>
                            <p:childTnLst>
                              <p:par>
                                <p:cTn id="18" presetID="26" presetClass="emph" presetSubtype="0" fill="hold" grpId="0" nodeType="afterEffect">
                                  <p:stCondLst>
                                    <p:cond delay="0"/>
                                  </p:stCondLst>
                                  <p:childTnLst>
                                    <p:animEffect transition="out" filter="fade">
                                      <p:cBhvr>
                                        <p:cTn id="19" dur="500" tmFilter="0, 0; .2, .5; .8, .5; 1, 0"/>
                                        <p:tgtEl>
                                          <p:spTgt spid="1048582"/>
                                        </p:tgtEl>
                                      </p:cBhvr>
                                    </p:animEffect>
                                    <p:animScale>
                                      <p:cBhvr>
                                        <p:cTn id="20" dur="250" autoRev="1" fill="hold"/>
                                        <p:tgtEl>
                                          <p:spTgt spid="104858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81" grpId="0" animBg="1"/>
      <p:bldP spid="1048581" grpId="1" animBg="1"/>
      <p:bldP spid="1048582" grpId="0" animBg="1"/>
      <p:bldP spid="1048582"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2" name="文本占位符 1"/>
          <p:cNvSpPr>
            <a:spLocks noGrp="1"/>
          </p:cNvSpPr>
          <p:nvPr>
            <p:ph type="body" sz="quarter" idx="10"/>
          </p:nvPr>
        </p:nvSpPr>
        <p:spPr>
          <a:xfrm>
            <a:off x="2556783" y="2413793"/>
            <a:ext cx="4521200" cy="2270365"/>
          </a:xfrm>
        </p:spPr>
        <p:txBody>
          <a:bodyPr/>
          <a:lstStyle/>
          <a:p>
            <a:r>
              <a:rPr kumimoji="1" lang="en-US" altLang="zh-CN" u="sng" dirty="0" smtClean="0"/>
              <a:t>Part</a:t>
            </a:r>
            <a:r>
              <a:rPr kumimoji="1" lang="zh-CN" altLang="en-US" u="sng" dirty="0" smtClean="0"/>
              <a:t> </a:t>
            </a:r>
            <a:r>
              <a:rPr kumimoji="1" lang="en-US" altLang="zh-CN" u="sng" dirty="0" smtClean="0"/>
              <a:t>3</a:t>
            </a:r>
          </a:p>
          <a:p>
            <a:r>
              <a:rPr kumimoji="1" lang="en-US" altLang="zh-CN" dirty="0" smtClean="0"/>
              <a:t>Experiment</a:t>
            </a:r>
            <a:br>
              <a:rPr kumimoji="1" lang="en-US" altLang="zh-CN" dirty="0" smtClean="0"/>
            </a:br>
            <a:r>
              <a:rPr kumimoji="1" lang="en-US" altLang="zh-CN" sz="2800" dirty="0"/>
              <a:t>&amp;</a:t>
            </a:r>
            <a:r>
              <a:rPr kumimoji="1" lang="en-US" altLang="zh-CN" dirty="0"/>
              <a:t/>
            </a:r>
            <a:br>
              <a:rPr kumimoji="1" lang="en-US" altLang="zh-CN" dirty="0"/>
            </a:br>
            <a:r>
              <a:rPr kumimoji="1" lang="en-US" altLang="zh-CN" dirty="0" smtClean="0"/>
              <a:t>Analysis</a:t>
            </a:r>
            <a:endParaRPr kumimoji="1" lang="zh-CN" alt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1" name="内容占位符 1"/>
          <p:cNvSpPr>
            <a:spLocks noGrp="1"/>
          </p:cNvSpPr>
          <p:nvPr>
            <p:ph sz="quarter" idx="20"/>
          </p:nvPr>
        </p:nvSpPr>
        <p:spPr/>
        <p:txBody>
          <a:bodyPr/>
          <a:lstStyle/>
          <a:p>
            <a:r>
              <a:rPr kumimoji="1" lang="en-US" altLang="zh-CN" dirty="0" smtClean="0"/>
              <a:t>Data</a:t>
            </a:r>
            <a:r>
              <a:rPr kumimoji="1" lang="zh-CN" altLang="en-US" dirty="0" smtClean="0"/>
              <a:t> </a:t>
            </a:r>
            <a:r>
              <a:rPr kumimoji="1" lang="en-US" altLang="zh-CN" dirty="0" smtClean="0"/>
              <a:t>&amp;</a:t>
            </a:r>
            <a:r>
              <a:rPr kumimoji="1" lang="zh-CN" altLang="en-US" dirty="0" smtClean="0"/>
              <a:t> </a:t>
            </a:r>
            <a:r>
              <a:rPr kumimoji="1" lang="en-US" altLang="zh-CN" dirty="0" smtClean="0"/>
              <a:t>Result</a:t>
            </a:r>
            <a:endParaRPr kumimoji="1" lang="zh-CN" altLang="en-US" dirty="0"/>
          </a:p>
        </p:txBody>
      </p:sp>
      <p:sp>
        <p:nvSpPr>
          <p:cNvPr id="1048602" name="文本占位符 2"/>
          <p:cNvSpPr>
            <a:spLocks noGrp="1"/>
          </p:cNvSpPr>
          <p:nvPr>
            <p:ph type="body" sz="quarter" idx="21"/>
          </p:nvPr>
        </p:nvSpPr>
        <p:spPr/>
        <p:txBody>
          <a:bodyPr/>
          <a:lstStyle/>
          <a:p>
            <a:r>
              <a:rPr kumimoji="1" lang="en-US" altLang="zh-CN" dirty="0" smtClean="0"/>
              <a:t>3.</a:t>
            </a:r>
            <a:r>
              <a:rPr kumimoji="1" lang="zh-CN" altLang="en-US" dirty="0" smtClean="0"/>
              <a:t> </a:t>
            </a:r>
            <a:r>
              <a:rPr kumimoji="1" lang="en-US" altLang="zh-CN" dirty="0" smtClean="0"/>
              <a:t>Experiment</a:t>
            </a:r>
            <a:endParaRPr kumimoji="1" lang="zh-CN" altLang="en-US" dirty="0"/>
          </a:p>
        </p:txBody>
      </p:sp>
      <p:pic>
        <p:nvPicPr>
          <p:cNvPr id="2097156" name="内容占位符 5"/>
          <p:cNvPicPr>
            <a:picLocks noChangeAspect="1"/>
          </p:cNvPicPr>
          <p:nvPr/>
        </p:nvPicPr>
        <p:blipFill rotWithShape="1">
          <a:blip r:embed="rId3"/>
          <a:srcRect l="7757" t="10111" r="36672" b="45923"/>
          <a:stretch>
            <a:fillRect/>
          </a:stretch>
        </p:blipFill>
        <p:spPr>
          <a:xfrm>
            <a:off x="2281752" y="1717158"/>
            <a:ext cx="4065131" cy="2412151"/>
          </a:xfrm>
          <a:prstGeom prst="rect">
            <a:avLst/>
          </a:prstGeom>
        </p:spPr>
      </p:pic>
      <p:graphicFrame>
        <p:nvGraphicFramePr>
          <p:cNvPr id="4194304" name="表格 8"/>
          <p:cNvGraphicFramePr>
            <a:graphicFrameLocks noGrp="1"/>
          </p:cNvGraphicFramePr>
          <p:nvPr>
            <p:extLst>
              <p:ext uri="{D42A27DB-BD31-4B8C-83A1-F6EECF244321}">
                <p14:modId xmlns:p14="http://schemas.microsoft.com/office/powerpoint/2010/main" val="716936238"/>
              </p:ext>
            </p:extLst>
          </p:nvPr>
        </p:nvGraphicFramePr>
        <p:xfrm>
          <a:off x="673178" y="4649783"/>
          <a:ext cx="7645243" cy="1205147"/>
        </p:xfrm>
        <a:graphic>
          <a:graphicData uri="http://schemas.openxmlformats.org/drawingml/2006/table">
            <a:tbl>
              <a:tblPr/>
              <a:tblGrid>
                <a:gridCol w="1040901"/>
                <a:gridCol w="1040901"/>
                <a:gridCol w="873390"/>
                <a:gridCol w="1208414"/>
                <a:gridCol w="1040901"/>
                <a:gridCol w="830102"/>
                <a:gridCol w="1610634"/>
              </a:tblGrid>
              <a:tr h="291425">
                <a:tc gridSpan="3">
                  <a:txBody>
                    <a:bodyPr/>
                    <a:lstStyle/>
                    <a:p>
                      <a:pPr algn="ctr" fontAlgn="b"/>
                      <a:r>
                        <a:rPr lang="en-US" sz="1600" b="0" i="0" u="none" strike="noStrike" dirty="0">
                          <a:solidFill>
                            <a:srgbClr val="000000"/>
                          </a:solidFill>
                          <a:effectLst/>
                          <a:latin typeface="DengXian" charset="-122"/>
                        </a:rPr>
                        <a:t>Relation Level</a:t>
                      </a:r>
                    </a:p>
                  </a:txBody>
                  <a:tcPr marL="6351" marR="6351" marT="6351" marB="0" anchor="b">
                    <a:lnL>
                      <a:noFill/>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headEnd type="none" w="med" len="med"/>
                      <a:tailEnd type="none" w="med" len="med"/>
                    </a:lnB>
                  </a:tcPr>
                </a:tc>
                <a:tc hMerge="1">
                  <a:txBody>
                    <a:bodyPr/>
                    <a:lstStyle/>
                    <a:p>
                      <a:endParaRPr lang="zh-CN" altLang="en-US"/>
                    </a:p>
                  </a:txBody>
                  <a:tcPr/>
                </a:tc>
                <a:tc hMerge="1">
                  <a:txBody>
                    <a:bodyPr/>
                    <a:lstStyle/>
                    <a:p>
                      <a:endParaRPr lang="zh-CN" altLang="en-US"/>
                    </a:p>
                  </a:txBody>
                  <a:tcPr/>
                </a:tc>
                <a:tc gridSpan="3">
                  <a:txBody>
                    <a:bodyPr/>
                    <a:lstStyle/>
                    <a:p>
                      <a:pPr algn="ctr" fontAlgn="b"/>
                      <a:r>
                        <a:rPr lang="en-US" sz="1600" b="0" i="0" u="none" strike="noStrike" dirty="0">
                          <a:solidFill>
                            <a:srgbClr val="000000"/>
                          </a:solidFill>
                          <a:effectLst/>
                          <a:latin typeface="DengXian" charset="-122"/>
                        </a:rPr>
                        <a:t>Formula level</a:t>
                      </a:r>
                    </a:p>
                  </a:txBody>
                  <a:tcPr marL="6351" marR="6351" marT="63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headEnd type="none" w="med" len="med"/>
                      <a:tailEnd type="none" w="med" len="med"/>
                    </a:lnB>
                  </a:tcPr>
                </a:tc>
                <a:tc hMerge="1">
                  <a:txBody>
                    <a:bodyPr/>
                    <a:lstStyle/>
                    <a:p>
                      <a:endParaRPr lang="zh-CN" altLang="en-US"/>
                    </a:p>
                  </a:txBody>
                  <a:tcPr/>
                </a:tc>
                <a:tc hMerge="1">
                  <a:txBody>
                    <a:bodyPr/>
                    <a:lstStyle/>
                    <a:p>
                      <a:endParaRPr lang="zh-CN" altLang="en-US"/>
                    </a:p>
                  </a:txBody>
                  <a:tcPr/>
                </a:tc>
                <a:tc>
                  <a:txBody>
                    <a:bodyPr/>
                    <a:lstStyle/>
                    <a:p>
                      <a:pPr algn="ctr" fontAlgn="b"/>
                      <a:r>
                        <a:rPr lang="en-US" sz="1600" b="0" i="0" u="none" strike="noStrike">
                          <a:solidFill>
                            <a:srgbClr val="000000"/>
                          </a:solidFill>
                          <a:effectLst/>
                          <a:latin typeface="DengXian" charset="-122"/>
                        </a:rPr>
                        <a:t>Sentence level</a:t>
                      </a:r>
                    </a:p>
                  </a:txBody>
                  <a:tcPr marL="6351" marR="6351" marT="6351" marB="0" anchor="b">
                    <a:lnL w="6350" cap="flat" cmpd="sng" algn="ctr">
                      <a:solidFill>
                        <a:srgbClr val="000000"/>
                      </a:solidFill>
                      <a:prstDash val="solid"/>
                      <a:round/>
                      <a:headEnd type="none" w="med" len="med"/>
                      <a:tailEnd type="none" w="med" len="med"/>
                    </a:lnL>
                    <a:lnR>
                      <a:noFill/>
                      <a:headEnd type="none" w="med" len="med"/>
                      <a:tailEnd type="none" w="med" len="med"/>
                    </a:lnR>
                    <a:lnT w="19050" cap="flat" cmpd="sng" algn="ctr">
                      <a:solidFill>
                        <a:srgbClr val="000000"/>
                      </a:solidFill>
                      <a:prstDash val="solid"/>
                      <a:round/>
                      <a:headEnd type="none" w="med" len="med"/>
                      <a:tailEnd type="none" w="med" len="med"/>
                    </a:lnT>
                    <a:lnB>
                      <a:noFill/>
                      <a:headEnd type="none" w="med" len="med"/>
                      <a:tailEnd type="none" w="med" len="med"/>
                    </a:lnB>
                  </a:tcPr>
                </a:tc>
              </a:tr>
              <a:tr h="297771">
                <a:tc>
                  <a:txBody>
                    <a:bodyPr/>
                    <a:lstStyle/>
                    <a:p>
                      <a:pPr algn="ctr" fontAlgn="b"/>
                      <a:r>
                        <a:rPr lang="en-US" sz="1600" b="0" i="0" u="none" strike="noStrike">
                          <a:solidFill>
                            <a:srgbClr val="000000"/>
                          </a:solidFill>
                          <a:effectLst/>
                          <a:latin typeface="DengXian" charset="-122"/>
                        </a:rPr>
                        <a:t>Precision</a:t>
                      </a:r>
                    </a:p>
                  </a:txBody>
                  <a:tcPr marL="6351" marR="6351" marT="6351"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DengXian" charset="-122"/>
                        </a:rPr>
                        <a:t>Recall</a:t>
                      </a:r>
                    </a:p>
                  </a:txBody>
                  <a:tcPr marL="6351" marR="6351" marT="6351"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altLang="zh-CN" sz="1600" b="0" i="0" u="none" strike="noStrike" dirty="0">
                          <a:solidFill>
                            <a:srgbClr val="000000"/>
                          </a:solidFill>
                          <a:effectLst/>
                          <a:latin typeface="DengXian" charset="-122"/>
                        </a:rPr>
                        <a:t>F1</a:t>
                      </a:r>
                    </a:p>
                  </a:txBody>
                  <a:tcPr marL="6351" marR="6351" marT="6351" marB="0" anchor="b">
                    <a:lnL>
                      <a:noFill/>
                    </a:lnL>
                    <a:lnR w="6350" cap="flat" cmpd="sng" algn="ctr">
                      <a:solidFill>
                        <a:srgbClr val="000000"/>
                      </a:solidFill>
                      <a:prstDash val="solid"/>
                      <a:round/>
                      <a:headEnd type="none" w="med" len="med"/>
                      <a:tailEnd type="none" w="med" len="med"/>
                    </a:lnR>
                    <a:lnT>
                      <a:noFill/>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DengXian" charset="-122"/>
                        </a:rPr>
                        <a:t>Precision</a:t>
                      </a:r>
                    </a:p>
                  </a:txBody>
                  <a:tcPr marL="6351" marR="6351" marT="6351" marB="0" anchor="b">
                    <a:lnL w="6350" cap="flat" cmpd="sng" algn="ctr">
                      <a:solidFill>
                        <a:srgbClr val="000000"/>
                      </a:solidFill>
                      <a:prstDash val="solid"/>
                      <a:round/>
                      <a:headEnd type="none" w="med" len="med"/>
                      <a:tailEnd type="none" w="med" len="med"/>
                    </a:lnL>
                    <a:lnR>
                      <a:noFill/>
                      <a:headEnd type="none" w="med" len="med"/>
                      <a:tailEnd type="none" w="med" len="med"/>
                    </a:lnR>
                    <a:lnT>
                      <a:noFill/>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DengXian" charset="-122"/>
                        </a:rPr>
                        <a:t>Recall</a:t>
                      </a:r>
                    </a:p>
                  </a:txBody>
                  <a:tcPr marL="6351" marR="6351" marT="6351"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altLang="zh-CN" sz="1600" b="0" i="0" u="none" strike="noStrike" dirty="0">
                          <a:solidFill>
                            <a:srgbClr val="000000"/>
                          </a:solidFill>
                          <a:effectLst/>
                          <a:latin typeface="DengXian" charset="-122"/>
                        </a:rPr>
                        <a:t>F1</a:t>
                      </a:r>
                    </a:p>
                  </a:txBody>
                  <a:tcPr marL="6351" marR="6351" marT="6351" marB="0" anchor="b">
                    <a:lnL>
                      <a:noFill/>
                    </a:lnL>
                    <a:lnR w="6350" cap="flat" cmpd="sng" algn="ctr">
                      <a:solidFill>
                        <a:srgbClr val="000000"/>
                      </a:solidFill>
                      <a:prstDash val="solid"/>
                      <a:round/>
                      <a:headEnd type="none" w="med" len="med"/>
                      <a:tailEnd type="none" w="med" len="med"/>
                    </a:lnR>
                    <a:lnT>
                      <a:noFill/>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DengXian" charset="-122"/>
                        </a:rPr>
                        <a:t>accurancy</a:t>
                      </a:r>
                    </a:p>
                  </a:txBody>
                  <a:tcPr marL="6351" marR="6351" marT="6351" marB="0" anchor="b">
                    <a:lnL w="6350" cap="flat" cmpd="sng" algn="ctr">
                      <a:solidFill>
                        <a:srgbClr val="000000"/>
                      </a:solidFill>
                      <a:prstDash val="solid"/>
                      <a:round/>
                      <a:headEnd type="none" w="med" len="med"/>
                      <a:tailEnd type="none" w="med" len="med"/>
                    </a:lnL>
                    <a:lnR>
                      <a:noFill/>
                      <a:headEnd type="none" w="med" len="med"/>
                      <a:tailEnd type="none" w="med" len="med"/>
                    </a:lnR>
                    <a:lnT>
                      <a:noFill/>
                      <a:headEnd type="none" w="med" len="med"/>
                      <a:tailEnd type="none" w="med" len="med"/>
                    </a:lnT>
                    <a:lnB w="6350" cap="flat" cmpd="sng" algn="ctr">
                      <a:solidFill>
                        <a:srgbClr val="000000"/>
                      </a:solidFill>
                      <a:prstDash val="solid"/>
                      <a:round/>
                      <a:headEnd type="none" w="med" len="med"/>
                      <a:tailEnd type="none" w="med" len="med"/>
                    </a:lnB>
                  </a:tcPr>
                </a:tc>
              </a:tr>
              <a:tr h="615951">
                <a:tc>
                  <a:txBody>
                    <a:bodyPr/>
                    <a:lstStyle/>
                    <a:p>
                      <a:pPr algn="ctr" fontAlgn="b"/>
                      <a:r>
                        <a:rPr lang="mr-IN" sz="2000" b="0" i="0" u="none" strike="noStrike" dirty="0">
                          <a:solidFill>
                            <a:srgbClr val="000000"/>
                          </a:solidFill>
                          <a:effectLst/>
                          <a:latin typeface="DengXian" charset="-122"/>
                          <a:ea typeface="DengXian" charset="-122"/>
                          <a:cs typeface="DengXian" charset="-122"/>
                        </a:rPr>
                        <a:t>97.78%</a:t>
                      </a:r>
                    </a:p>
                  </a:txBody>
                  <a:tcPr marL="6351" marR="6351" marT="6351" marB="0" anchor="ctr">
                    <a:lnL>
                      <a:noFill/>
                    </a:lnL>
                    <a:lnR>
                      <a:noFill/>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mr-IN" sz="2000" b="0" i="0" u="none" strike="noStrike" dirty="0">
                          <a:solidFill>
                            <a:srgbClr val="000000"/>
                          </a:solidFill>
                          <a:effectLst/>
                          <a:latin typeface="DengXian" charset="-122"/>
                          <a:ea typeface="DengXian" charset="-122"/>
                          <a:cs typeface="DengXian" charset="-122"/>
                        </a:rPr>
                        <a:t>98.33%</a:t>
                      </a:r>
                    </a:p>
                  </a:txBody>
                  <a:tcPr marL="6351" marR="6351" marT="6351" marB="0" anchor="ctr">
                    <a:lnL>
                      <a:noFill/>
                    </a:lnL>
                    <a:lnR>
                      <a:noFill/>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pl-PL" sz="2000" b="0" i="0" u="none" strike="noStrike" dirty="0">
                          <a:solidFill>
                            <a:srgbClr val="000000"/>
                          </a:solidFill>
                          <a:effectLst/>
                          <a:latin typeface="DengXian" charset="-122"/>
                          <a:ea typeface="DengXian" charset="-122"/>
                          <a:cs typeface="DengXian" charset="-122"/>
                        </a:rPr>
                        <a:t>0.9806</a:t>
                      </a:r>
                    </a:p>
                  </a:txBody>
                  <a:tcPr marL="6351" marR="6351" marT="635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mr-IN" sz="2000" b="0" i="0" u="none" strike="noStrike" dirty="0">
                          <a:solidFill>
                            <a:srgbClr val="000000"/>
                          </a:solidFill>
                          <a:effectLst/>
                          <a:latin typeface="DengXian" charset="-122"/>
                          <a:ea typeface="DengXian" charset="-122"/>
                          <a:cs typeface="DengXian" charset="-122"/>
                        </a:rPr>
                        <a:t>96.53%</a:t>
                      </a:r>
                    </a:p>
                  </a:txBody>
                  <a:tcPr marL="6351" marR="6351" marT="6351" marB="0" anchor="ctr">
                    <a:lnL w="6350" cap="flat" cmpd="sng" algn="ctr">
                      <a:solidFill>
                        <a:srgbClr val="000000"/>
                      </a:solidFill>
                      <a:prstDash val="solid"/>
                      <a:round/>
                      <a:headEnd type="none" w="med" len="med"/>
                      <a:tailEnd type="none" w="med" len="med"/>
                    </a:lnL>
                    <a:lnR>
                      <a:noFill/>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mr-IN" sz="2000" b="0" i="0" u="none" strike="noStrike" dirty="0">
                          <a:solidFill>
                            <a:srgbClr val="000000"/>
                          </a:solidFill>
                          <a:effectLst/>
                          <a:latin typeface="DengXian" charset="-122"/>
                          <a:ea typeface="DengXian" charset="-122"/>
                          <a:cs typeface="DengXian" charset="-122"/>
                        </a:rPr>
                        <a:t>96.45%</a:t>
                      </a:r>
                    </a:p>
                  </a:txBody>
                  <a:tcPr marL="6351" marR="6351" marT="6351" marB="0" anchor="ctr">
                    <a:lnL>
                      <a:noFill/>
                    </a:lnL>
                    <a:lnR>
                      <a:noFill/>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nb-NO" sz="2000" b="0" i="0" u="none" strike="noStrike" dirty="0">
                          <a:solidFill>
                            <a:srgbClr val="000000"/>
                          </a:solidFill>
                          <a:effectLst/>
                          <a:latin typeface="DengXian" charset="-122"/>
                          <a:ea typeface="DengXian" charset="-122"/>
                          <a:cs typeface="DengXian" charset="-122"/>
                        </a:rPr>
                        <a:t>0.9649</a:t>
                      </a:r>
                    </a:p>
                  </a:txBody>
                  <a:tcPr marL="6351" marR="6351" marT="635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mr-IN" sz="2000" b="0" i="0" u="none" strike="noStrike" dirty="0">
                          <a:solidFill>
                            <a:srgbClr val="000000"/>
                          </a:solidFill>
                          <a:effectLst/>
                          <a:latin typeface="DengXian" charset="-122"/>
                          <a:ea typeface="DengXian" charset="-122"/>
                          <a:cs typeface="DengXian" charset="-122"/>
                        </a:rPr>
                        <a:t>92.02%</a:t>
                      </a:r>
                    </a:p>
                  </a:txBody>
                  <a:tcPr marL="6351" marR="6351" marT="6351" marB="0" anchor="ctr">
                    <a:lnL w="6350" cap="flat" cmpd="sng" algn="ctr">
                      <a:solidFill>
                        <a:srgbClr val="000000"/>
                      </a:solidFill>
                      <a:prstDash val="solid"/>
                      <a:round/>
                      <a:headEnd type="none" w="med" len="med"/>
                      <a:tailEnd type="none" w="med" len="med"/>
                    </a:lnL>
                    <a:lnR>
                      <a:noFill/>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971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943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1" name="文本占位符 2"/>
          <p:cNvSpPr>
            <a:spLocks noGrp="1"/>
          </p:cNvSpPr>
          <p:nvPr>
            <p:ph type="body" sz="quarter" idx="21"/>
          </p:nvPr>
        </p:nvSpPr>
        <p:spPr/>
        <p:txBody>
          <a:bodyPr/>
          <a:lstStyle/>
          <a:p>
            <a:r>
              <a:rPr kumimoji="1" lang="en-US" altLang="zh-CN" dirty="0" smtClean="0"/>
              <a:t>3.</a:t>
            </a:r>
            <a:r>
              <a:rPr kumimoji="1" lang="zh-CN" altLang="en-US" dirty="0" smtClean="0"/>
              <a:t> </a:t>
            </a:r>
            <a:r>
              <a:rPr kumimoji="1" lang="en-US" altLang="zh-CN" dirty="0" smtClean="0"/>
              <a:t>Experiment</a:t>
            </a:r>
            <a:endParaRPr kumimoji="1" lang="zh-CN" altLang="en-US" dirty="0"/>
          </a:p>
        </p:txBody>
      </p:sp>
      <p:sp>
        <p:nvSpPr>
          <p:cNvPr id="1048612" name="内容占位符 8"/>
          <p:cNvSpPr>
            <a:spLocks noGrp="1"/>
          </p:cNvSpPr>
          <p:nvPr>
            <p:ph sz="quarter" idx="20"/>
          </p:nvPr>
        </p:nvSpPr>
        <p:spPr/>
        <p:txBody>
          <a:bodyPr/>
          <a:lstStyle/>
          <a:p>
            <a:r>
              <a:rPr kumimoji="1" lang="en-US" altLang="zh-CN" dirty="0" smtClean="0"/>
              <a:t>Speedup</a:t>
            </a:r>
            <a:r>
              <a:rPr kumimoji="1" lang="en-US" altLang="zh-CN" dirty="0"/>
              <a:t>	</a:t>
            </a:r>
            <a:endParaRPr kumimoji="1" lang="en-US" altLang="zh-CN" dirty="0" smtClean="0"/>
          </a:p>
          <a:p>
            <a:pPr lvl="1"/>
            <a:r>
              <a:rPr kumimoji="1" lang="zh-CN" altLang="en-US" dirty="0" smtClean="0"/>
              <a:t> </a:t>
            </a:r>
            <a:r>
              <a:rPr kumimoji="1" lang="en-US" altLang="zh-CN" dirty="0" smtClean="0"/>
              <a:t>common</a:t>
            </a:r>
            <a:r>
              <a:rPr kumimoji="1" lang="zh-CN" altLang="en-US" dirty="0" smtClean="0"/>
              <a:t> </a:t>
            </a:r>
            <a:r>
              <a:rPr kumimoji="1" lang="en-US" altLang="zh-CN" dirty="0" smtClean="0"/>
              <a:t>structure,</a:t>
            </a:r>
            <a:r>
              <a:rPr kumimoji="1" lang="zh-CN" altLang="en-US" dirty="0" smtClean="0"/>
              <a:t> </a:t>
            </a:r>
            <a:r>
              <a:rPr kumimoji="1" lang="en-US" altLang="zh-CN" dirty="0" smtClean="0"/>
              <a:t>topology</a:t>
            </a:r>
            <a:r>
              <a:rPr kumimoji="1" lang="zh-CN" altLang="en-US" dirty="0" smtClean="0"/>
              <a:t> </a:t>
            </a:r>
            <a:r>
              <a:rPr kumimoji="1" lang="en-US" altLang="zh-CN" dirty="0" smtClean="0"/>
              <a:t>order</a:t>
            </a:r>
            <a:endParaRPr kumimoji="1" lang="zh-CN" altLang="en-US" dirty="0"/>
          </a:p>
        </p:txBody>
      </p:sp>
      <p:pic>
        <p:nvPicPr>
          <p:cNvPr id="2097160" name="图片 1"/>
          <p:cNvPicPr>
            <a:picLocks noChangeAspect="1"/>
          </p:cNvPicPr>
          <p:nvPr/>
        </p:nvPicPr>
        <p:blipFill>
          <a:blip r:embed="rId3"/>
          <a:stretch>
            <a:fillRect/>
          </a:stretch>
        </p:blipFill>
        <p:spPr>
          <a:xfrm>
            <a:off x="1968391" y="1803175"/>
            <a:ext cx="5054831" cy="505483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97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3" name="文本占位符 2"/>
          <p:cNvSpPr>
            <a:spLocks noGrp="1"/>
          </p:cNvSpPr>
          <p:nvPr>
            <p:ph type="body" sz="quarter" idx="21"/>
          </p:nvPr>
        </p:nvSpPr>
        <p:spPr/>
        <p:txBody>
          <a:bodyPr/>
          <a:lstStyle/>
          <a:p>
            <a:r>
              <a:rPr kumimoji="1" lang="en-US" altLang="zh-CN" dirty="0" smtClean="0"/>
              <a:t>3.</a:t>
            </a:r>
            <a:r>
              <a:rPr kumimoji="1" lang="zh-CN" altLang="en-US" dirty="0" smtClean="0"/>
              <a:t> </a:t>
            </a:r>
            <a:r>
              <a:rPr kumimoji="1" lang="en-US" altLang="zh-CN" dirty="0" smtClean="0"/>
              <a:t>Experiment</a:t>
            </a:r>
            <a:endParaRPr kumimoji="1" lang="zh-CN" altLang="en-US" dirty="0"/>
          </a:p>
        </p:txBody>
      </p:sp>
      <p:sp>
        <p:nvSpPr>
          <p:cNvPr id="1048714" name="内容占位符 8"/>
          <p:cNvSpPr>
            <a:spLocks noGrp="1"/>
          </p:cNvSpPr>
          <p:nvPr>
            <p:ph sz="quarter" idx="20"/>
          </p:nvPr>
        </p:nvSpPr>
        <p:spPr/>
        <p:txBody>
          <a:bodyPr/>
          <a:lstStyle/>
          <a:p>
            <a:r>
              <a:rPr kumimoji="1" lang="en-US" altLang="zh-CN" dirty="0" smtClean="0"/>
              <a:t>Speedup</a:t>
            </a:r>
            <a:r>
              <a:rPr kumimoji="1" lang="en-US" altLang="zh-CN" dirty="0"/>
              <a:t>	</a:t>
            </a:r>
            <a:endParaRPr kumimoji="1" lang="en-US" altLang="zh-CN" dirty="0" smtClean="0"/>
          </a:p>
          <a:p>
            <a:pPr lvl="1"/>
            <a:r>
              <a:rPr kumimoji="1" lang="zh-CN" altLang="en-US" dirty="0" smtClean="0"/>
              <a:t> </a:t>
            </a:r>
            <a:r>
              <a:rPr kumimoji="1" lang="en-US" altLang="zh-CN" dirty="0" smtClean="0"/>
              <a:t>common</a:t>
            </a:r>
            <a:r>
              <a:rPr kumimoji="1" lang="zh-CN" altLang="en-US" dirty="0" smtClean="0"/>
              <a:t> </a:t>
            </a:r>
            <a:r>
              <a:rPr kumimoji="1" lang="en-US" altLang="zh-CN" dirty="0" smtClean="0"/>
              <a:t>structure,</a:t>
            </a:r>
            <a:r>
              <a:rPr kumimoji="1" lang="zh-CN" altLang="en-US" dirty="0" smtClean="0"/>
              <a:t> </a:t>
            </a:r>
            <a:r>
              <a:rPr kumimoji="1" lang="en-US" altLang="zh-CN" dirty="0" smtClean="0"/>
              <a:t>topology</a:t>
            </a:r>
            <a:r>
              <a:rPr kumimoji="1" lang="zh-CN" altLang="en-US" dirty="0" smtClean="0"/>
              <a:t> </a:t>
            </a:r>
            <a:r>
              <a:rPr kumimoji="1" lang="en-US" altLang="zh-CN" dirty="0" smtClean="0"/>
              <a:t>order</a:t>
            </a:r>
            <a:endParaRPr kumimoji="1" lang="zh-CN" altLang="en-US" dirty="0"/>
          </a:p>
        </p:txBody>
      </p:sp>
      <p:pic>
        <p:nvPicPr>
          <p:cNvPr id="2097186" name="图片 5"/>
          <p:cNvPicPr>
            <a:picLocks noChangeAspect="1"/>
          </p:cNvPicPr>
          <p:nvPr/>
        </p:nvPicPr>
        <p:blipFill>
          <a:blip r:embed="rId3"/>
          <a:stretch>
            <a:fillRect/>
          </a:stretch>
        </p:blipFill>
        <p:spPr>
          <a:xfrm>
            <a:off x="1955801" y="1778001"/>
            <a:ext cx="5080000" cy="508000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87" name="图片 10"/>
          <p:cNvPicPr>
            <a:picLocks noChangeAspect="1"/>
          </p:cNvPicPr>
          <p:nvPr/>
        </p:nvPicPr>
        <p:blipFill>
          <a:blip r:embed="rId3"/>
          <a:stretch>
            <a:fillRect/>
          </a:stretch>
        </p:blipFill>
        <p:spPr>
          <a:xfrm>
            <a:off x="101494" y="2319421"/>
            <a:ext cx="8648980" cy="3459593"/>
          </a:xfrm>
          <a:prstGeom prst="rect">
            <a:avLst/>
          </a:prstGeom>
        </p:spPr>
      </p:pic>
      <p:sp>
        <p:nvSpPr>
          <p:cNvPr id="1048718" name="文本占位符 2"/>
          <p:cNvSpPr>
            <a:spLocks noGrp="1"/>
          </p:cNvSpPr>
          <p:nvPr>
            <p:ph type="body" sz="quarter" idx="21"/>
          </p:nvPr>
        </p:nvSpPr>
        <p:spPr/>
        <p:txBody>
          <a:bodyPr/>
          <a:lstStyle/>
          <a:p>
            <a:r>
              <a:rPr kumimoji="1" lang="en-US" altLang="zh-CN" dirty="0" smtClean="0"/>
              <a:t>3.</a:t>
            </a:r>
            <a:r>
              <a:rPr kumimoji="1" lang="zh-CN" altLang="en-US" dirty="0" smtClean="0"/>
              <a:t> </a:t>
            </a:r>
            <a:r>
              <a:rPr kumimoji="1" lang="en-US" altLang="zh-CN" dirty="0" smtClean="0"/>
              <a:t>Experiment</a:t>
            </a:r>
            <a:endParaRPr kumimoji="1" lang="zh-CN" altLang="en-US" dirty="0"/>
          </a:p>
        </p:txBody>
      </p:sp>
      <p:sp>
        <p:nvSpPr>
          <p:cNvPr id="1048719" name="内容占位符 8"/>
          <p:cNvSpPr>
            <a:spLocks noGrp="1"/>
          </p:cNvSpPr>
          <p:nvPr>
            <p:ph sz="quarter" idx="20"/>
          </p:nvPr>
        </p:nvSpPr>
        <p:spPr/>
        <p:txBody>
          <a:bodyPr/>
          <a:lstStyle/>
          <a:p>
            <a:r>
              <a:rPr kumimoji="1" lang="en-US" altLang="zh-CN" dirty="0" smtClean="0"/>
              <a:t>Speedup</a:t>
            </a:r>
            <a:r>
              <a:rPr kumimoji="1" lang="en-US" altLang="zh-CN" dirty="0"/>
              <a:t>	</a:t>
            </a:r>
            <a:endParaRPr kumimoji="1" lang="en-US" altLang="zh-CN" dirty="0" smtClean="0"/>
          </a:p>
          <a:p>
            <a:pPr lvl="1"/>
            <a:r>
              <a:rPr kumimoji="1" lang="zh-CN" altLang="en-US" dirty="0" smtClean="0"/>
              <a:t> </a:t>
            </a:r>
            <a:r>
              <a:rPr kumimoji="1" lang="en-US" altLang="zh-CN" dirty="0" smtClean="0"/>
              <a:t>common</a:t>
            </a:r>
            <a:r>
              <a:rPr kumimoji="1" lang="zh-CN" altLang="en-US" dirty="0" smtClean="0"/>
              <a:t> </a:t>
            </a:r>
            <a:r>
              <a:rPr kumimoji="1" lang="en-US" altLang="zh-CN" dirty="0" smtClean="0"/>
              <a:t>structure,</a:t>
            </a:r>
            <a:r>
              <a:rPr kumimoji="1" lang="zh-CN" altLang="en-US" dirty="0" smtClean="0"/>
              <a:t> </a:t>
            </a:r>
            <a:r>
              <a:rPr kumimoji="1" lang="en-US" altLang="zh-CN" dirty="0" smtClean="0"/>
              <a:t>topology</a:t>
            </a:r>
            <a:r>
              <a:rPr kumimoji="1" lang="zh-CN" altLang="en-US" dirty="0" smtClean="0"/>
              <a:t> </a:t>
            </a:r>
            <a:r>
              <a:rPr kumimoji="1" lang="en-US" altLang="zh-CN" dirty="0" smtClean="0"/>
              <a:t>order</a:t>
            </a:r>
            <a:endParaRPr kumimoji="1" lang="zh-CN" alt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3" name="文本占位符 2"/>
          <p:cNvSpPr>
            <a:spLocks noGrp="1"/>
          </p:cNvSpPr>
          <p:nvPr>
            <p:ph type="body" sz="quarter" idx="21"/>
          </p:nvPr>
        </p:nvSpPr>
        <p:spPr/>
        <p:txBody>
          <a:bodyPr/>
          <a:lstStyle/>
          <a:p>
            <a:r>
              <a:rPr kumimoji="1" lang="en-US" altLang="zh-CN" dirty="0" smtClean="0"/>
              <a:t>3.</a:t>
            </a:r>
            <a:r>
              <a:rPr kumimoji="1" lang="zh-CN" altLang="en-US" dirty="0" smtClean="0"/>
              <a:t> </a:t>
            </a:r>
            <a:r>
              <a:rPr kumimoji="1" lang="en-US" altLang="zh-CN" dirty="0" smtClean="0"/>
              <a:t>Experiment</a:t>
            </a:r>
            <a:endParaRPr kumimoji="1" lang="zh-CN" altLang="en-US" dirty="0"/>
          </a:p>
        </p:txBody>
      </p:sp>
      <p:sp>
        <p:nvSpPr>
          <p:cNvPr id="1048724" name="内容占位符 8"/>
          <p:cNvSpPr>
            <a:spLocks noGrp="1"/>
          </p:cNvSpPr>
          <p:nvPr>
            <p:ph sz="quarter" idx="20"/>
          </p:nvPr>
        </p:nvSpPr>
        <p:spPr/>
        <p:txBody>
          <a:bodyPr/>
          <a:lstStyle/>
          <a:p>
            <a:r>
              <a:rPr kumimoji="1" lang="en-US" altLang="zh-CN" dirty="0" smtClean="0"/>
              <a:t>Speedup</a:t>
            </a:r>
            <a:r>
              <a:rPr kumimoji="1" lang="en-US" altLang="zh-CN" dirty="0"/>
              <a:t>	</a:t>
            </a:r>
            <a:endParaRPr kumimoji="1" lang="en-US" altLang="zh-CN" dirty="0" smtClean="0"/>
          </a:p>
          <a:p>
            <a:pPr lvl="1"/>
            <a:r>
              <a:rPr kumimoji="1" lang="zh-CN" altLang="en-US" dirty="0" smtClean="0"/>
              <a:t> </a:t>
            </a:r>
            <a:r>
              <a:rPr kumimoji="1" lang="en-US" altLang="zh-CN" dirty="0" smtClean="0"/>
              <a:t>common</a:t>
            </a:r>
            <a:r>
              <a:rPr kumimoji="1" lang="zh-CN" altLang="en-US" dirty="0" smtClean="0"/>
              <a:t> </a:t>
            </a:r>
            <a:r>
              <a:rPr kumimoji="1" lang="en-US" altLang="zh-CN" dirty="0" smtClean="0"/>
              <a:t>structure,</a:t>
            </a:r>
            <a:r>
              <a:rPr kumimoji="1" lang="zh-CN" altLang="en-US" dirty="0" smtClean="0"/>
              <a:t> </a:t>
            </a:r>
            <a:r>
              <a:rPr kumimoji="1" lang="en-US" altLang="zh-CN" dirty="0" smtClean="0"/>
              <a:t>topology</a:t>
            </a:r>
            <a:r>
              <a:rPr kumimoji="1" lang="zh-CN" altLang="en-US" dirty="0" smtClean="0"/>
              <a:t> </a:t>
            </a:r>
            <a:r>
              <a:rPr kumimoji="1" lang="en-US" altLang="zh-CN" dirty="0" smtClean="0"/>
              <a:t>order</a:t>
            </a:r>
            <a:endParaRPr kumimoji="1" lang="zh-CN" altLang="en-US" dirty="0"/>
          </a:p>
        </p:txBody>
      </p:sp>
      <p:pic>
        <p:nvPicPr>
          <p:cNvPr id="2097188" name="图片 11"/>
          <p:cNvPicPr>
            <a:picLocks noChangeAspect="1"/>
          </p:cNvPicPr>
          <p:nvPr/>
        </p:nvPicPr>
        <p:blipFill>
          <a:blip r:embed="rId3"/>
          <a:stretch>
            <a:fillRect/>
          </a:stretch>
        </p:blipFill>
        <p:spPr>
          <a:xfrm>
            <a:off x="1026179" y="3095631"/>
            <a:ext cx="2299829" cy="1772271"/>
          </a:xfrm>
          <a:prstGeom prst="rect">
            <a:avLst/>
          </a:prstGeom>
        </p:spPr>
      </p:pic>
      <p:pic>
        <p:nvPicPr>
          <p:cNvPr id="2097189" name="图片 7"/>
          <p:cNvPicPr>
            <a:picLocks noChangeAspect="1"/>
          </p:cNvPicPr>
          <p:nvPr/>
        </p:nvPicPr>
        <p:blipFill>
          <a:blip r:embed="rId4"/>
          <a:stretch>
            <a:fillRect/>
          </a:stretch>
        </p:blipFill>
        <p:spPr>
          <a:xfrm>
            <a:off x="3861115" y="2483118"/>
            <a:ext cx="4218500" cy="326875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971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971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8" name="内容占位符 1"/>
          <p:cNvSpPr>
            <a:spLocks noGrp="1"/>
          </p:cNvSpPr>
          <p:nvPr>
            <p:ph sz="quarter" idx="20"/>
          </p:nvPr>
        </p:nvSpPr>
        <p:spPr/>
        <p:txBody>
          <a:bodyPr/>
          <a:lstStyle/>
          <a:p>
            <a:r>
              <a:rPr kumimoji="1" lang="en-US" altLang="zh-CN" dirty="0" smtClean="0"/>
              <a:t>Current</a:t>
            </a:r>
            <a:r>
              <a:rPr kumimoji="1" lang="zh-CN" altLang="en-US" dirty="0" smtClean="0"/>
              <a:t> </a:t>
            </a:r>
            <a:r>
              <a:rPr kumimoji="1" lang="en-US" altLang="zh-CN" dirty="0"/>
              <a:t>s</a:t>
            </a:r>
            <a:r>
              <a:rPr kumimoji="1" lang="en-US" altLang="zh-CN" dirty="0" smtClean="0"/>
              <a:t>tatus</a:t>
            </a:r>
            <a:r>
              <a:rPr kumimoji="1" lang="zh-CN" altLang="en-US" dirty="0" smtClean="0"/>
              <a:t> </a:t>
            </a:r>
            <a:r>
              <a:rPr kumimoji="1" lang="en-US" altLang="zh-CN" dirty="0" smtClean="0"/>
              <a:t>of</a:t>
            </a:r>
            <a:r>
              <a:rPr kumimoji="1" lang="zh-CN" altLang="en-US" dirty="0" smtClean="0"/>
              <a:t> </a:t>
            </a:r>
            <a:r>
              <a:rPr kumimoji="1" lang="en-US" altLang="zh-CN" dirty="0" smtClean="0"/>
              <a:t>our</a:t>
            </a:r>
            <a:r>
              <a:rPr kumimoji="1" lang="zh-CN" altLang="en-US" dirty="0" smtClean="0"/>
              <a:t> </a:t>
            </a:r>
            <a:r>
              <a:rPr kumimoji="1" lang="en-US" altLang="zh-CN" dirty="0" smtClean="0"/>
              <a:t>system</a:t>
            </a:r>
            <a:r>
              <a:rPr kumimoji="1" lang="zh-CN" altLang="en-US" dirty="0" smtClean="0"/>
              <a:t> </a:t>
            </a:r>
            <a:r>
              <a:rPr kumimoji="1" lang="en-US" altLang="zh-CN" dirty="0" smtClean="0"/>
              <a:t>(since</a:t>
            </a:r>
            <a:r>
              <a:rPr kumimoji="1" lang="zh-CN" altLang="en-US" dirty="0" smtClean="0"/>
              <a:t> </a:t>
            </a:r>
            <a:r>
              <a:rPr kumimoji="1" lang="en-US" altLang="zh-CN" dirty="0" smtClean="0"/>
              <a:t>Apr.</a:t>
            </a:r>
            <a:r>
              <a:rPr kumimoji="1" lang="zh-CN" altLang="en-US" dirty="0" smtClean="0"/>
              <a:t> </a:t>
            </a:r>
            <a:r>
              <a:rPr kumimoji="1" lang="en-US" altLang="zh-CN" dirty="0" smtClean="0"/>
              <a:t>2017)</a:t>
            </a:r>
          </a:p>
          <a:p>
            <a:pPr lvl="1"/>
            <a:r>
              <a:rPr kumimoji="1" lang="en-US" altLang="zh-CN" dirty="0" smtClean="0"/>
              <a:t>&gt;</a:t>
            </a:r>
            <a:r>
              <a:rPr kumimoji="1" lang="zh-CN" altLang="en-US" dirty="0" smtClean="0"/>
              <a:t> </a:t>
            </a:r>
            <a:r>
              <a:rPr kumimoji="1" lang="en-US" altLang="zh-CN" dirty="0" smtClean="0"/>
              <a:t>1</a:t>
            </a:r>
            <a:r>
              <a:rPr kumimoji="1" lang="zh-CN" altLang="en-US" dirty="0" smtClean="0"/>
              <a:t> </a:t>
            </a:r>
            <a:r>
              <a:rPr kumimoji="1" lang="en-US" altLang="zh-CN" dirty="0" smtClean="0"/>
              <a:t>K</a:t>
            </a:r>
            <a:r>
              <a:rPr kumimoji="1" lang="zh-CN" altLang="en-US" dirty="0" smtClean="0"/>
              <a:t> </a:t>
            </a:r>
            <a:r>
              <a:rPr kumimoji="1" lang="en-US" altLang="zh-CN" dirty="0" smtClean="0"/>
              <a:t>users</a:t>
            </a:r>
          </a:p>
          <a:p>
            <a:pPr lvl="1"/>
            <a:r>
              <a:rPr kumimoji="1" lang="en-US" altLang="zh-CN" dirty="0" smtClean="0"/>
              <a:t>&gt;</a:t>
            </a:r>
            <a:r>
              <a:rPr kumimoji="1" lang="zh-CN" altLang="en-US" dirty="0" smtClean="0"/>
              <a:t> </a:t>
            </a:r>
            <a:r>
              <a:rPr kumimoji="1" lang="en-US" altLang="zh-CN" dirty="0"/>
              <a:t>3</a:t>
            </a:r>
            <a:r>
              <a:rPr kumimoji="1" lang="zh-CN" altLang="en-US" dirty="0" smtClean="0"/>
              <a:t> </a:t>
            </a:r>
            <a:r>
              <a:rPr kumimoji="1" lang="en-US" altLang="zh-CN" dirty="0" smtClean="0"/>
              <a:t>K</a:t>
            </a:r>
            <a:r>
              <a:rPr kumimoji="1" lang="zh-CN" altLang="en-US" dirty="0" smtClean="0"/>
              <a:t> </a:t>
            </a:r>
            <a:r>
              <a:rPr kumimoji="1" lang="en-US" altLang="zh-CN" dirty="0" smtClean="0"/>
              <a:t>documents</a:t>
            </a:r>
            <a:r>
              <a:rPr kumimoji="1" lang="zh-CN" altLang="en-US" dirty="0" smtClean="0"/>
              <a:t> </a:t>
            </a:r>
            <a:r>
              <a:rPr kumimoji="1" lang="en-US" altLang="zh-CN" dirty="0" smtClean="0"/>
              <a:t>uploaded</a:t>
            </a:r>
            <a:endParaRPr kumimoji="1" lang="en-US" altLang="zh-CN" dirty="0"/>
          </a:p>
          <a:p>
            <a:pPr lvl="1"/>
            <a:endParaRPr kumimoji="1" lang="en-US" altLang="zh-CN" dirty="0"/>
          </a:p>
        </p:txBody>
      </p:sp>
      <p:sp>
        <p:nvSpPr>
          <p:cNvPr id="1048729" name="文本占位符 2"/>
          <p:cNvSpPr>
            <a:spLocks noGrp="1"/>
          </p:cNvSpPr>
          <p:nvPr>
            <p:ph type="body" sz="quarter" idx="21"/>
          </p:nvPr>
        </p:nvSpPr>
        <p:spPr/>
        <p:txBody>
          <a:bodyPr/>
          <a:lstStyle/>
          <a:p>
            <a:endParaRPr kumimoji="1" lang="zh-CN" alt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3" name="文本占位符 1"/>
          <p:cNvSpPr>
            <a:spLocks noGrp="1"/>
          </p:cNvSpPr>
          <p:nvPr>
            <p:ph type="body" sz="quarter" idx="10"/>
          </p:nvPr>
        </p:nvSpPr>
        <p:spPr>
          <a:xfrm>
            <a:off x="2194567" y="3208878"/>
            <a:ext cx="5303519" cy="646331"/>
          </a:xfrm>
        </p:spPr>
        <p:txBody>
          <a:bodyPr/>
          <a:lstStyle/>
          <a:p>
            <a:r>
              <a:rPr kumimoji="1" lang="en-US" altLang="zh-CN" u="sng" dirty="0" smtClean="0"/>
              <a:t>Thanks</a:t>
            </a:r>
            <a:r>
              <a:rPr kumimoji="1" lang="zh-CN" altLang="en-US" u="sng" dirty="0" smtClean="0"/>
              <a:t> </a:t>
            </a:r>
            <a:r>
              <a:rPr kumimoji="1" lang="en-US" altLang="zh-CN" u="sng" dirty="0" smtClean="0"/>
              <a:t>for</a:t>
            </a:r>
            <a:r>
              <a:rPr kumimoji="1" lang="zh-CN" altLang="en-US" u="sng" dirty="0" smtClean="0"/>
              <a:t> </a:t>
            </a:r>
            <a:r>
              <a:rPr kumimoji="1" lang="en-US" altLang="zh-CN" u="sng" dirty="0" smtClean="0"/>
              <a:t>listening</a:t>
            </a:r>
            <a:r>
              <a:rPr kumimoji="1" lang="zh-CN" altLang="en-US" u="sng" dirty="0" smtClean="0"/>
              <a:t> </a:t>
            </a:r>
            <a:r>
              <a:rPr kumimoji="1" lang="en-US" altLang="zh-CN" u="sng" dirty="0" smtClean="0"/>
              <a:t>!</a:t>
            </a:r>
            <a:endParaRPr kumimoji="1" lang="zh-CN" alt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4" name="内容占位符 1"/>
          <p:cNvSpPr>
            <a:spLocks noGrp="1"/>
          </p:cNvSpPr>
          <p:nvPr>
            <p:ph sz="quarter" idx="20"/>
          </p:nvPr>
        </p:nvSpPr>
        <p:spPr/>
        <p:txBody>
          <a:bodyPr/>
          <a:lstStyle/>
          <a:p>
            <a:r>
              <a:rPr lang="en-US" altLang="zh-CN" dirty="0"/>
              <a:t>Claims over </a:t>
            </a:r>
            <a:r>
              <a:rPr lang="en-US" altLang="zh-CN" dirty="0" smtClean="0"/>
              <a:t>numerical relationships</a:t>
            </a:r>
            <a:r>
              <a:rPr lang="zh-CN" altLang="en-US" dirty="0" smtClean="0"/>
              <a:t> </a:t>
            </a:r>
            <a:r>
              <a:rPr lang="en-US" altLang="zh-CN" dirty="0" smtClean="0"/>
              <a:t>(formulas)</a:t>
            </a:r>
          </a:p>
          <a:p>
            <a:pPr lvl="1"/>
            <a:r>
              <a:rPr lang="en-US" altLang="zh-CN" b="1" dirty="0" smtClean="0"/>
              <a:t>In</a:t>
            </a:r>
            <a:r>
              <a:rPr lang="zh-CN" altLang="en-US" b="1" dirty="0" smtClean="0"/>
              <a:t> </a:t>
            </a:r>
            <a:r>
              <a:rPr lang="en-US" altLang="zh-CN" b="1" dirty="0" smtClean="0"/>
              <a:t>science</a:t>
            </a:r>
          </a:p>
          <a:p>
            <a:pPr marL="0" indent="0">
              <a:buNone/>
            </a:pPr>
            <a:endParaRPr lang="en-US" altLang="zh-CN" sz="1051" dirty="0"/>
          </a:p>
          <a:p>
            <a:pPr marL="0" indent="0">
              <a:buNone/>
            </a:pPr>
            <a:endParaRPr lang="en-US" altLang="zh-CN" sz="2000" dirty="0"/>
          </a:p>
          <a:p>
            <a:pPr marL="0" indent="0">
              <a:buNone/>
            </a:pPr>
            <a:endParaRPr lang="en-US" altLang="zh-CN" sz="2000" dirty="0"/>
          </a:p>
          <a:p>
            <a:pPr marL="0" indent="0">
              <a:buNone/>
            </a:pPr>
            <a:r>
              <a:rPr lang="en-US" altLang="zh-CN" sz="2000" dirty="0"/>
              <a:t>In the period from </a:t>
            </a:r>
            <a:r>
              <a:rPr lang="en-US" altLang="zh-CN" sz="2000" dirty="0">
                <a:solidFill>
                  <a:srgbClr val="1DAD79"/>
                </a:solidFill>
              </a:rPr>
              <a:t>1880</a:t>
            </a:r>
            <a:r>
              <a:rPr lang="en-US" altLang="zh-CN" sz="2000" dirty="0"/>
              <a:t> to </a:t>
            </a:r>
            <a:r>
              <a:rPr lang="en-US" altLang="zh-CN" sz="2000" dirty="0">
                <a:solidFill>
                  <a:srgbClr val="1DAD79"/>
                </a:solidFill>
              </a:rPr>
              <a:t>2012</a:t>
            </a:r>
            <a:r>
              <a:rPr lang="en-US" altLang="zh-CN" sz="2000" dirty="0"/>
              <a:t>, </a:t>
            </a:r>
            <a:br>
              <a:rPr lang="en-US" altLang="zh-CN" sz="2000" dirty="0"/>
            </a:br>
            <a:r>
              <a:rPr lang="en-US" altLang="zh-CN" sz="2000" dirty="0"/>
              <a:t>the </a:t>
            </a:r>
            <a:r>
              <a:rPr lang="en-US" altLang="zh-CN" sz="2000" dirty="0">
                <a:solidFill>
                  <a:schemeClr val="accent5">
                    <a:lumMod val="50000"/>
                    <a:lumOff val="50000"/>
                  </a:schemeClr>
                </a:solidFill>
              </a:rPr>
              <a:t>global average (land and ocean)</a:t>
            </a:r>
            <a:r>
              <a:rPr lang="zh-CN" altLang="en-US" sz="2000" dirty="0">
                <a:solidFill>
                  <a:schemeClr val="accent5">
                    <a:lumMod val="50000"/>
                    <a:lumOff val="50000"/>
                  </a:schemeClr>
                </a:solidFill>
              </a:rPr>
              <a:t> </a:t>
            </a:r>
            <a:r>
              <a:rPr lang="en-US" altLang="zh-CN" sz="2000" dirty="0">
                <a:solidFill>
                  <a:schemeClr val="accent5">
                    <a:lumMod val="50000"/>
                    <a:lumOff val="50000"/>
                  </a:schemeClr>
                </a:solidFill>
              </a:rPr>
              <a:t>surface temperature </a:t>
            </a:r>
            <a:br>
              <a:rPr lang="en-US" altLang="zh-CN" sz="2000" dirty="0">
                <a:solidFill>
                  <a:schemeClr val="accent5">
                    <a:lumMod val="50000"/>
                    <a:lumOff val="50000"/>
                  </a:schemeClr>
                </a:solidFill>
              </a:rPr>
            </a:br>
            <a:r>
              <a:rPr lang="en-US" altLang="zh-CN" sz="2000" dirty="0"/>
              <a:t>has increased by </a:t>
            </a:r>
            <a:r>
              <a:rPr lang="en-US" altLang="zh-CN" sz="2000" dirty="0">
                <a:solidFill>
                  <a:srgbClr val="FF0000"/>
                </a:solidFill>
              </a:rPr>
              <a:t>0.85 ℃</a:t>
            </a:r>
            <a:r>
              <a:rPr lang="en-US" altLang="zh-CN" sz="2000" dirty="0"/>
              <a:t>.</a:t>
            </a:r>
          </a:p>
          <a:p>
            <a:pPr marL="0" indent="0">
              <a:buNone/>
            </a:pPr>
            <a:endParaRPr lang="en-US" altLang="zh-CN" dirty="0" smtClean="0"/>
          </a:p>
        </p:txBody>
      </p:sp>
      <p:sp>
        <p:nvSpPr>
          <p:cNvPr id="1048635" name="文本占位符 2"/>
          <p:cNvSpPr>
            <a:spLocks noGrp="1"/>
          </p:cNvSpPr>
          <p:nvPr>
            <p:ph type="body" sz="quarter" idx="21"/>
          </p:nvPr>
        </p:nvSpPr>
        <p:spPr/>
        <p:txBody>
          <a:bodyPr/>
          <a:lstStyle/>
          <a:p>
            <a:r>
              <a:rPr lang="en-US" altLang="zh-CN" dirty="0" smtClean="0"/>
              <a:t>1. Background</a:t>
            </a:r>
            <a:endParaRPr lang="zh-CN" altLang="en-US" dirty="0"/>
          </a:p>
        </p:txBody>
      </p:sp>
      <p:pic>
        <p:nvPicPr>
          <p:cNvPr id="2" name="图片 1"/>
          <p:cNvPicPr>
            <a:picLocks noChangeAspect="1"/>
          </p:cNvPicPr>
          <p:nvPr/>
        </p:nvPicPr>
        <p:blipFill>
          <a:blip r:embed="rId3"/>
          <a:stretch>
            <a:fillRect/>
          </a:stretch>
        </p:blipFill>
        <p:spPr>
          <a:xfrm>
            <a:off x="1331033" y="4205495"/>
            <a:ext cx="6329548" cy="10954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863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8634">
                                            <p:txEl>
                                              <p:pRg st="5" end="5"/>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9" name="内容占位符 1"/>
          <p:cNvSpPr>
            <a:spLocks noGrp="1"/>
          </p:cNvSpPr>
          <p:nvPr>
            <p:ph sz="quarter" idx="20"/>
          </p:nvPr>
        </p:nvSpPr>
        <p:spPr/>
        <p:txBody>
          <a:bodyPr/>
          <a:lstStyle/>
          <a:p>
            <a:r>
              <a:rPr lang="en-US" altLang="zh-CN" dirty="0"/>
              <a:t>Claims over </a:t>
            </a:r>
            <a:r>
              <a:rPr lang="en-US" altLang="zh-CN" dirty="0" smtClean="0"/>
              <a:t>numerical relationships</a:t>
            </a:r>
            <a:r>
              <a:rPr lang="zh-CN" altLang="en-US" dirty="0" smtClean="0"/>
              <a:t> </a:t>
            </a:r>
            <a:r>
              <a:rPr lang="en-US" altLang="zh-CN" dirty="0" smtClean="0"/>
              <a:t>(formulas)</a:t>
            </a:r>
          </a:p>
          <a:p>
            <a:pPr lvl="1"/>
            <a:r>
              <a:rPr lang="en-US" altLang="zh-CN" b="1" dirty="0"/>
              <a:t>In</a:t>
            </a:r>
            <a:r>
              <a:rPr lang="zh-CN" altLang="en-US" b="1" dirty="0"/>
              <a:t> </a:t>
            </a:r>
            <a:r>
              <a:rPr lang="en-US" altLang="zh-CN" b="1" dirty="0"/>
              <a:t>Finance</a:t>
            </a:r>
          </a:p>
          <a:p>
            <a:pPr marL="0" indent="0">
              <a:buNone/>
            </a:pPr>
            <a:r>
              <a:rPr lang="en-US" altLang="zh-CN" sz="2000" dirty="0"/>
              <a:t>For the years end </a:t>
            </a:r>
            <a:r>
              <a:rPr lang="en-US" altLang="zh-CN" sz="2000" dirty="0">
                <a:solidFill>
                  <a:srgbClr val="1DAD79"/>
                </a:solidFill>
              </a:rPr>
              <a:t>December 31, 2015 </a:t>
            </a:r>
            <a:r>
              <a:rPr lang="en-US" altLang="zh-CN" sz="2000" dirty="0"/>
              <a:t>and </a:t>
            </a:r>
            <a:r>
              <a:rPr lang="en-US" altLang="zh-CN" sz="2000" dirty="0">
                <a:solidFill>
                  <a:srgbClr val="1DAD79"/>
                </a:solidFill>
              </a:rPr>
              <a:t>December 31, 2016</a:t>
            </a:r>
            <a:r>
              <a:rPr lang="en-US" altLang="zh-CN" sz="2000" dirty="0"/>
              <a:t>, </a:t>
            </a:r>
            <a:br>
              <a:rPr lang="en-US" altLang="zh-CN" sz="2000" dirty="0"/>
            </a:br>
            <a:r>
              <a:rPr lang="en-US" altLang="zh-CN" sz="2000" dirty="0"/>
              <a:t>we had </a:t>
            </a:r>
            <a:r>
              <a:rPr lang="en-US" altLang="zh-CN" sz="2000" dirty="0">
                <a:solidFill>
                  <a:schemeClr val="accent5">
                    <a:lumMod val="50000"/>
                    <a:lumOff val="50000"/>
                  </a:schemeClr>
                </a:solidFill>
              </a:rPr>
              <a:t>prepayment</a:t>
            </a:r>
            <a:r>
              <a:rPr lang="zh-CN" altLang="en-US" sz="2000" dirty="0">
                <a:solidFill>
                  <a:schemeClr val="accent5">
                    <a:lumMod val="50000"/>
                    <a:lumOff val="50000"/>
                  </a:schemeClr>
                </a:solidFill>
              </a:rPr>
              <a:t> </a:t>
            </a:r>
            <a:r>
              <a:rPr lang="en-US" altLang="zh-CN" sz="2000" dirty="0"/>
              <a:t>and </a:t>
            </a:r>
            <a:r>
              <a:rPr lang="en-US" altLang="zh-CN" sz="2000" dirty="0">
                <a:solidFill>
                  <a:schemeClr val="accent5">
                    <a:lumMod val="50000"/>
                    <a:lumOff val="50000"/>
                  </a:schemeClr>
                </a:solidFill>
              </a:rPr>
              <a:t>other payables </a:t>
            </a:r>
            <a:r>
              <a:rPr lang="en-US" altLang="zh-CN" sz="2000" dirty="0"/>
              <a:t>in an aggregate amount of approximately </a:t>
            </a:r>
            <a:r>
              <a:rPr lang="en-US" altLang="zh-CN" sz="2000" dirty="0">
                <a:solidFill>
                  <a:srgbClr val="FF0000"/>
                </a:solidFill>
              </a:rPr>
              <a:t>$1,890 million</a:t>
            </a:r>
            <a:r>
              <a:rPr lang="en-US" altLang="zh-CN" sz="2000" dirty="0"/>
              <a:t>,</a:t>
            </a:r>
            <a:r>
              <a:rPr lang="zh-CN" altLang="en-US" sz="2000" dirty="0"/>
              <a:t> </a:t>
            </a:r>
            <a:r>
              <a:rPr lang="en-US" altLang="zh-CN" sz="2000" dirty="0">
                <a:solidFill>
                  <a:srgbClr val="FF0000"/>
                </a:solidFill>
              </a:rPr>
              <a:t>$1,743 million</a:t>
            </a:r>
            <a:r>
              <a:rPr lang="en-US" altLang="zh-CN" sz="2000" dirty="0"/>
              <a:t>, </a:t>
            </a:r>
            <a:br>
              <a:rPr lang="en-US" altLang="zh-CN" sz="2000" dirty="0"/>
            </a:br>
            <a:r>
              <a:rPr lang="en-US" altLang="zh-CN" sz="2000" dirty="0"/>
              <a:t>constituted </a:t>
            </a:r>
            <a:r>
              <a:rPr lang="en-US" altLang="zh-CN" sz="2000" dirty="0">
                <a:solidFill>
                  <a:srgbClr val="FF0000"/>
                </a:solidFill>
              </a:rPr>
              <a:t>93.88% </a:t>
            </a:r>
            <a:r>
              <a:rPr lang="en-US" altLang="zh-CN" sz="2000" dirty="0"/>
              <a:t>and </a:t>
            </a:r>
            <a:r>
              <a:rPr lang="en-US" altLang="zh-CN" sz="2000" dirty="0">
                <a:solidFill>
                  <a:srgbClr val="FF0000"/>
                </a:solidFill>
              </a:rPr>
              <a:t>93.14% </a:t>
            </a:r>
            <a:r>
              <a:rPr lang="en-US" altLang="zh-CN" sz="2000" dirty="0"/>
              <a:t>of </a:t>
            </a:r>
            <a:r>
              <a:rPr lang="en-US" altLang="zh-CN" sz="2000" dirty="0">
                <a:solidFill>
                  <a:schemeClr val="accent5">
                    <a:lumMod val="50000"/>
                    <a:lumOff val="50000"/>
                  </a:schemeClr>
                </a:solidFill>
              </a:rPr>
              <a:t>current liabilities</a:t>
            </a:r>
            <a:r>
              <a:rPr lang="en-US" altLang="zh-CN" sz="2000" dirty="0"/>
              <a:t>, respectively.</a:t>
            </a:r>
          </a:p>
          <a:p>
            <a:pPr marL="0" indent="0">
              <a:buNone/>
            </a:pPr>
            <a:endParaRPr lang="en-US" altLang="zh-CN" dirty="0" smtClean="0"/>
          </a:p>
        </p:txBody>
      </p:sp>
      <p:sp>
        <p:nvSpPr>
          <p:cNvPr id="1048640" name="文本占位符 2"/>
          <p:cNvSpPr>
            <a:spLocks noGrp="1"/>
          </p:cNvSpPr>
          <p:nvPr>
            <p:ph type="body" sz="quarter" idx="21"/>
          </p:nvPr>
        </p:nvSpPr>
        <p:spPr/>
        <p:txBody>
          <a:bodyPr/>
          <a:lstStyle/>
          <a:p>
            <a:r>
              <a:rPr lang="en-US" altLang="zh-CN" dirty="0" smtClean="0"/>
              <a:t>1. Background</a:t>
            </a:r>
            <a:endParaRPr lang="zh-CN" altLang="en-US" dirty="0"/>
          </a:p>
        </p:txBody>
      </p:sp>
      <p:pic>
        <p:nvPicPr>
          <p:cNvPr id="2097164" name="图片 5"/>
          <p:cNvPicPr>
            <a:picLocks noChangeAspect="1"/>
          </p:cNvPicPr>
          <p:nvPr/>
        </p:nvPicPr>
        <p:blipFill>
          <a:blip r:embed="rId3"/>
          <a:stretch>
            <a:fillRect/>
          </a:stretch>
        </p:blipFill>
        <p:spPr>
          <a:xfrm>
            <a:off x="660523" y="3185656"/>
            <a:ext cx="7670567" cy="3304149"/>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4" name="内容占位符 1"/>
          <p:cNvSpPr>
            <a:spLocks noGrp="1"/>
          </p:cNvSpPr>
          <p:nvPr>
            <p:ph sz="quarter" idx="20"/>
          </p:nvPr>
        </p:nvSpPr>
        <p:spPr/>
        <p:txBody>
          <a:bodyPr/>
          <a:lstStyle/>
          <a:p>
            <a:r>
              <a:rPr lang="en-US" altLang="zh-CN" dirty="0" smtClean="0"/>
              <a:t>Numerical Cross-Checking</a:t>
            </a:r>
            <a:r>
              <a:rPr lang="zh-CN" altLang="en-US" dirty="0" smtClean="0"/>
              <a:t> </a:t>
            </a:r>
            <a:r>
              <a:rPr lang="en-US" altLang="zh-CN" dirty="0" smtClean="0"/>
              <a:t>(NCC)</a:t>
            </a:r>
          </a:p>
          <a:p>
            <a:pPr marL="0" indent="0">
              <a:buNone/>
            </a:pPr>
            <a:r>
              <a:rPr lang="en-US" altLang="zh-CN" sz="2400" b="1" dirty="0"/>
              <a:t>1.</a:t>
            </a:r>
            <a:r>
              <a:rPr lang="zh-CN" altLang="en-US" sz="2400" b="1" dirty="0"/>
              <a:t> </a:t>
            </a:r>
            <a:r>
              <a:rPr lang="en-US" altLang="zh-CN" sz="2400" b="1" dirty="0"/>
              <a:t>What</a:t>
            </a:r>
            <a:r>
              <a:rPr lang="zh-CN" altLang="en-US" sz="2400" b="1" dirty="0"/>
              <a:t> </a:t>
            </a:r>
            <a:r>
              <a:rPr lang="en-US" altLang="zh-CN" sz="2400" b="1" dirty="0"/>
              <a:t>?</a:t>
            </a:r>
            <a:r>
              <a:rPr lang="zh-CN" altLang="en-US" sz="2400" b="1" dirty="0"/>
              <a:t>    </a:t>
            </a:r>
            <a:r>
              <a:rPr lang="en-US" altLang="zh-CN" sz="2400" b="1" dirty="0"/>
              <a:t>Claims</a:t>
            </a:r>
            <a:r>
              <a:rPr lang="zh-CN" altLang="en-US" sz="2400" b="1" dirty="0"/>
              <a:t> </a:t>
            </a:r>
            <a:r>
              <a:rPr lang="en-US" altLang="zh-CN" sz="2400" b="1" dirty="0"/>
              <a:t>in</a:t>
            </a:r>
            <a:r>
              <a:rPr lang="zh-CN" altLang="en-US" sz="2400" b="1" dirty="0"/>
              <a:t> </a:t>
            </a:r>
            <a:r>
              <a:rPr lang="en-US" altLang="zh-CN" sz="2400" b="1" dirty="0"/>
              <a:t>text</a:t>
            </a:r>
            <a:r>
              <a:rPr lang="zh-CN" altLang="en-US" sz="2400" b="1" dirty="0"/>
              <a:t> </a:t>
            </a:r>
            <a:r>
              <a:rPr lang="en-US" altLang="zh-CN" sz="2400" b="1" i="1" dirty="0"/>
              <a:t>vs</a:t>
            </a:r>
            <a:r>
              <a:rPr lang="zh-CN" altLang="en-US" sz="2400" b="1" dirty="0"/>
              <a:t> </a:t>
            </a:r>
            <a:r>
              <a:rPr lang="en-US" altLang="zh-CN" sz="2400" b="1" dirty="0"/>
              <a:t>Structured</a:t>
            </a:r>
            <a:r>
              <a:rPr lang="zh-CN" altLang="en-US" sz="2400" b="1" dirty="0"/>
              <a:t> </a:t>
            </a:r>
            <a:r>
              <a:rPr lang="en-US" altLang="zh-CN" sz="2400" b="1" dirty="0"/>
              <a:t>data</a:t>
            </a:r>
          </a:p>
          <a:p>
            <a:pPr marL="0" indent="0">
              <a:buNone/>
            </a:pPr>
            <a:endParaRPr lang="en-US" altLang="zh-CN" dirty="0" smtClean="0"/>
          </a:p>
          <a:p>
            <a:pPr marL="0" indent="0">
              <a:buNone/>
            </a:pPr>
            <a:endParaRPr lang="en-US" altLang="zh-CN" dirty="0" smtClean="0"/>
          </a:p>
        </p:txBody>
      </p:sp>
      <p:sp>
        <p:nvSpPr>
          <p:cNvPr id="1048645" name="文本占位符 2"/>
          <p:cNvSpPr>
            <a:spLocks noGrp="1"/>
          </p:cNvSpPr>
          <p:nvPr>
            <p:ph type="body" sz="quarter" idx="21"/>
          </p:nvPr>
        </p:nvSpPr>
        <p:spPr/>
        <p:txBody>
          <a:bodyPr/>
          <a:lstStyle/>
          <a:p>
            <a:r>
              <a:rPr lang="en-US" altLang="zh-CN" dirty="0" smtClean="0"/>
              <a:t>1. Background</a:t>
            </a:r>
            <a:endParaRPr lang="zh-CN" altLang="en-US" dirty="0"/>
          </a:p>
        </p:txBody>
      </p:sp>
      <p:pic>
        <p:nvPicPr>
          <p:cNvPr id="2097165" name="图片 3"/>
          <p:cNvPicPr>
            <a:picLocks noChangeAspect="1"/>
          </p:cNvPicPr>
          <p:nvPr/>
        </p:nvPicPr>
        <p:blipFill>
          <a:blip r:embed="rId3"/>
          <a:stretch>
            <a:fillRect/>
          </a:stretch>
        </p:blipFill>
        <p:spPr>
          <a:xfrm>
            <a:off x="1223458" y="1931167"/>
            <a:ext cx="6544697" cy="41443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864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97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9" name="内容占位符 1"/>
          <p:cNvSpPr>
            <a:spLocks noGrp="1"/>
          </p:cNvSpPr>
          <p:nvPr>
            <p:ph sz="quarter" idx="20"/>
          </p:nvPr>
        </p:nvSpPr>
        <p:spPr/>
        <p:txBody>
          <a:bodyPr/>
          <a:lstStyle/>
          <a:p>
            <a:r>
              <a:rPr lang="en-US" altLang="zh-CN" dirty="0" smtClean="0"/>
              <a:t>Numerical Cross-Checking</a:t>
            </a:r>
            <a:r>
              <a:rPr lang="zh-CN" altLang="en-US" dirty="0" smtClean="0"/>
              <a:t> </a:t>
            </a:r>
            <a:r>
              <a:rPr lang="en-US" altLang="zh-CN" dirty="0" smtClean="0"/>
              <a:t>(NCC)</a:t>
            </a:r>
          </a:p>
          <a:p>
            <a:pPr marL="0" indent="0">
              <a:buNone/>
            </a:pPr>
            <a:r>
              <a:rPr kumimoji="1" lang="en-US" altLang="zh-CN" sz="2400" b="1" dirty="0"/>
              <a:t>2.</a:t>
            </a:r>
            <a:r>
              <a:rPr kumimoji="1" lang="zh-CN" altLang="en-US" sz="2400" b="1" dirty="0"/>
              <a:t>  </a:t>
            </a:r>
            <a:r>
              <a:rPr kumimoji="1" lang="en-US" altLang="zh-CN" sz="2400" b="1" dirty="0"/>
              <a:t>Why</a:t>
            </a:r>
            <a:r>
              <a:rPr kumimoji="1" lang="zh-CN" altLang="en-US" sz="2400" b="1" dirty="0"/>
              <a:t> </a:t>
            </a:r>
            <a:r>
              <a:rPr kumimoji="1" lang="en-US" altLang="zh-CN" sz="2400" b="1" dirty="0"/>
              <a:t>?</a:t>
            </a:r>
            <a:r>
              <a:rPr kumimoji="1" lang="zh-CN" altLang="en-US" sz="2400" b="1" dirty="0"/>
              <a:t>     </a:t>
            </a:r>
            <a:r>
              <a:rPr kumimoji="1" lang="en-US" altLang="zh-CN" sz="2400" b="1" dirty="0"/>
              <a:t>Inconsistency may</a:t>
            </a:r>
            <a:r>
              <a:rPr kumimoji="1" lang="zh-CN" altLang="en-US" sz="2400" b="1" dirty="0"/>
              <a:t> </a:t>
            </a:r>
            <a:r>
              <a:rPr kumimoji="1" lang="en-US" altLang="zh-CN" sz="2400" b="1" dirty="0"/>
              <a:t>cost</a:t>
            </a:r>
            <a:r>
              <a:rPr kumimoji="1" lang="zh-CN" altLang="en-US" sz="2400" b="1" dirty="0"/>
              <a:t> </a:t>
            </a:r>
            <a:r>
              <a:rPr kumimoji="1" lang="en-US" altLang="zh-CN" sz="2400" b="1" dirty="0"/>
              <a:t>a</a:t>
            </a:r>
            <a:r>
              <a:rPr kumimoji="1" lang="zh-CN" altLang="en-US" sz="2400" b="1" dirty="0"/>
              <a:t> </a:t>
            </a:r>
            <a:r>
              <a:rPr kumimoji="1" lang="en-US" altLang="zh-CN" sz="2400" b="1" dirty="0"/>
              <a:t>lot</a:t>
            </a:r>
            <a:endParaRPr kumimoji="1" lang="zh-CN" altLang="en-US" sz="2400" b="1" dirty="0"/>
          </a:p>
        </p:txBody>
      </p:sp>
      <p:sp>
        <p:nvSpPr>
          <p:cNvPr id="1048650" name="文本占位符 2"/>
          <p:cNvSpPr>
            <a:spLocks noGrp="1"/>
          </p:cNvSpPr>
          <p:nvPr>
            <p:ph type="body" sz="quarter" idx="21"/>
          </p:nvPr>
        </p:nvSpPr>
        <p:spPr/>
        <p:txBody>
          <a:bodyPr/>
          <a:lstStyle/>
          <a:p>
            <a:r>
              <a:rPr lang="en-US" altLang="zh-CN" dirty="0"/>
              <a:t>1. </a:t>
            </a:r>
            <a:r>
              <a:rPr lang="en-US" altLang="zh-CN" dirty="0" smtClean="0"/>
              <a:t>Background</a:t>
            </a:r>
            <a:endParaRPr lang="zh-CN" altLang="en-US" dirty="0"/>
          </a:p>
        </p:txBody>
      </p:sp>
      <p:pic>
        <p:nvPicPr>
          <p:cNvPr id="2097166" name="图片 3"/>
          <p:cNvPicPr>
            <a:picLocks noChangeAspect="1"/>
          </p:cNvPicPr>
          <p:nvPr/>
        </p:nvPicPr>
        <p:blipFill rotWithShape="1">
          <a:blip r:embed="rId3"/>
          <a:srcRect t="36715"/>
          <a:stretch>
            <a:fillRect/>
          </a:stretch>
        </p:blipFill>
        <p:spPr>
          <a:xfrm>
            <a:off x="626462" y="2302717"/>
            <a:ext cx="6821748" cy="2039892"/>
          </a:xfrm>
          <a:prstGeom prst="rect">
            <a:avLst/>
          </a:prstGeom>
          <a:effectLst>
            <a:outerShdw blurRad="50800" dist="76200" dir="5400000" algn="t" rotWithShape="0">
              <a:prstClr val="black">
                <a:alpha val="40000"/>
              </a:prstClr>
            </a:outerShdw>
            <a:softEdge rad="0"/>
          </a:effectLst>
        </p:spPr>
      </p:pic>
      <p:pic>
        <p:nvPicPr>
          <p:cNvPr id="2097167" name="图片 4"/>
          <p:cNvPicPr>
            <a:picLocks noChangeAspect="1"/>
          </p:cNvPicPr>
          <p:nvPr/>
        </p:nvPicPr>
        <p:blipFill rotWithShape="1">
          <a:blip r:embed="rId4"/>
          <a:srcRect t="34052"/>
          <a:stretch>
            <a:fillRect/>
          </a:stretch>
        </p:blipFill>
        <p:spPr>
          <a:xfrm>
            <a:off x="626461" y="4506077"/>
            <a:ext cx="7696201" cy="1415444"/>
          </a:xfrm>
          <a:prstGeom prst="rect">
            <a:avLst/>
          </a:prstGeom>
          <a:effectLst>
            <a:outerShdw blurRad="50800" dist="76200" dir="5400000" algn="t" rotWithShape="0">
              <a:prstClr val="black">
                <a:alpha val="40000"/>
              </a:prstClr>
            </a:outerShdw>
          </a:effectLst>
        </p:spPr>
      </p:pic>
      <p:sp>
        <p:nvSpPr>
          <p:cNvPr id="1048651" name="矩形 5"/>
          <p:cNvSpPr/>
          <p:nvPr/>
        </p:nvSpPr>
        <p:spPr>
          <a:xfrm>
            <a:off x="5592281" y="6581006"/>
            <a:ext cx="4021700" cy="276999"/>
          </a:xfrm>
          <a:prstGeom prst="rect">
            <a:avLst/>
          </a:prstGeom>
        </p:spPr>
        <p:txBody>
          <a:bodyPr wrap="square">
            <a:spAutoFit/>
          </a:bodyPr>
          <a:lstStyle/>
          <a:p>
            <a:r>
              <a:rPr lang="en-US" altLang="zh-CN" sz="1200" dirty="0">
                <a:latin typeface="DengXian" charset="-122"/>
                <a:ea typeface="DengXian" charset="-122"/>
                <a:cs typeface="DengXian" charset="-122"/>
              </a:rPr>
              <a:t>Screenshot</a:t>
            </a:r>
            <a:r>
              <a:rPr lang="zh-CN" altLang="en-US" sz="1200" dirty="0">
                <a:latin typeface="DengXian" charset="-122"/>
                <a:ea typeface="DengXian" charset="-122"/>
                <a:cs typeface="DengXian" charset="-122"/>
              </a:rPr>
              <a:t> </a:t>
            </a:r>
            <a:r>
              <a:rPr lang="en-US" altLang="zh-CN" sz="1200" dirty="0">
                <a:latin typeface="DengXian" charset="-122"/>
                <a:ea typeface="DengXian" charset="-122"/>
                <a:cs typeface="DengXian" charset="-122"/>
              </a:rPr>
              <a:t>from</a:t>
            </a:r>
            <a:r>
              <a:rPr lang="zh-CN" altLang="en-US" sz="1200" dirty="0">
                <a:latin typeface="DengXian" charset="-122"/>
                <a:ea typeface="DengXian" charset="-122"/>
                <a:cs typeface="DengXian" charset="-122"/>
              </a:rPr>
              <a:t> </a:t>
            </a:r>
            <a:r>
              <a:rPr lang="en-US" altLang="zh-CN" sz="1200" dirty="0">
                <a:latin typeface="DengXian" charset="-122"/>
                <a:ea typeface="DengXian" charset="-122"/>
                <a:cs typeface="DengXian" charset="-122"/>
              </a:rPr>
              <a:t>www.economist.com</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5" name="内容占位符 1"/>
          <p:cNvSpPr>
            <a:spLocks noGrp="1"/>
          </p:cNvSpPr>
          <p:nvPr>
            <p:ph sz="quarter" idx="20"/>
          </p:nvPr>
        </p:nvSpPr>
        <p:spPr>
          <a:xfrm>
            <a:off x="491067" y="852757"/>
            <a:ext cx="8343840" cy="5522645"/>
          </a:xfrm>
        </p:spPr>
        <p:txBody>
          <a:bodyPr/>
          <a:lstStyle/>
          <a:p>
            <a:pPr lvl="0"/>
            <a:r>
              <a:rPr lang="en-US" altLang="zh-CN" dirty="0">
                <a:solidFill>
                  <a:prstClr val="black"/>
                </a:solidFill>
              </a:rPr>
              <a:t>Numerical </a:t>
            </a:r>
            <a:r>
              <a:rPr lang="en-US" altLang="zh-CN" dirty="0" smtClean="0">
                <a:solidFill>
                  <a:prstClr val="black"/>
                </a:solidFill>
              </a:rPr>
              <a:t>Cross-Checking</a:t>
            </a:r>
            <a:r>
              <a:rPr lang="zh-CN" altLang="en-US" dirty="0" smtClean="0">
                <a:solidFill>
                  <a:prstClr val="black"/>
                </a:solidFill>
              </a:rPr>
              <a:t> </a:t>
            </a:r>
            <a:r>
              <a:rPr lang="en-US" altLang="zh-CN" dirty="0" smtClean="0">
                <a:solidFill>
                  <a:prstClr val="black"/>
                </a:solidFill>
              </a:rPr>
              <a:t>(NCC)</a:t>
            </a:r>
          </a:p>
          <a:p>
            <a:pPr marL="0" indent="0">
              <a:buNone/>
            </a:pPr>
            <a:r>
              <a:rPr kumimoji="1" lang="en-US" altLang="zh-CN" sz="2400" b="1" dirty="0">
                <a:solidFill>
                  <a:prstClr val="black"/>
                </a:solidFill>
              </a:rPr>
              <a:t>3.</a:t>
            </a:r>
            <a:r>
              <a:rPr kumimoji="1" lang="zh-CN" altLang="en-US" sz="2400" b="1" dirty="0">
                <a:solidFill>
                  <a:prstClr val="black"/>
                </a:solidFill>
              </a:rPr>
              <a:t> </a:t>
            </a:r>
            <a:r>
              <a:rPr kumimoji="1" lang="en-US" altLang="zh-CN" sz="2400" b="1" dirty="0">
                <a:solidFill>
                  <a:prstClr val="black"/>
                </a:solidFill>
              </a:rPr>
              <a:t>How</a:t>
            </a:r>
            <a:r>
              <a:rPr kumimoji="1" lang="zh-CN" altLang="en-US" sz="2400" b="1" dirty="0">
                <a:solidFill>
                  <a:prstClr val="black"/>
                </a:solidFill>
              </a:rPr>
              <a:t> </a:t>
            </a:r>
            <a:r>
              <a:rPr kumimoji="1" lang="en-US" altLang="zh-CN" sz="2400" b="1" dirty="0">
                <a:solidFill>
                  <a:prstClr val="black"/>
                </a:solidFill>
              </a:rPr>
              <a:t>?</a:t>
            </a:r>
            <a:r>
              <a:rPr kumimoji="1" lang="zh-CN" altLang="en-US" sz="2400" b="1" dirty="0">
                <a:solidFill>
                  <a:prstClr val="black"/>
                </a:solidFill>
              </a:rPr>
              <a:t>    </a:t>
            </a:r>
            <a:r>
              <a:rPr kumimoji="1" lang="en-US" altLang="zh-CN" sz="2400" b="1" dirty="0">
                <a:solidFill>
                  <a:prstClr val="black"/>
                </a:solidFill>
              </a:rPr>
              <a:t>Manual</a:t>
            </a:r>
            <a:r>
              <a:rPr kumimoji="1" lang="zh-CN" altLang="en-US" sz="2400" b="1" dirty="0">
                <a:solidFill>
                  <a:prstClr val="black"/>
                </a:solidFill>
              </a:rPr>
              <a:t> </a:t>
            </a:r>
            <a:r>
              <a:rPr kumimoji="1" lang="en-US" altLang="zh-CN" sz="2400" b="1" dirty="0">
                <a:solidFill>
                  <a:prstClr val="black"/>
                </a:solidFill>
              </a:rPr>
              <a:t>(</a:t>
            </a:r>
            <a:r>
              <a:rPr kumimoji="1" lang="en-US" altLang="zh-CN" sz="1801" b="1" dirty="0">
                <a:solidFill>
                  <a:prstClr val="black"/>
                </a:solidFill>
              </a:rPr>
              <a:t>Time-consuming,</a:t>
            </a:r>
            <a:r>
              <a:rPr kumimoji="1" lang="zh-CN" altLang="en-US" sz="1801" b="1" dirty="0">
                <a:solidFill>
                  <a:prstClr val="black"/>
                </a:solidFill>
              </a:rPr>
              <a:t> </a:t>
            </a:r>
            <a:r>
              <a:rPr kumimoji="1" lang="en-US" altLang="zh-CN" sz="1801" b="1" dirty="0">
                <a:solidFill>
                  <a:prstClr val="black"/>
                </a:solidFill>
              </a:rPr>
              <a:t>Laborious,</a:t>
            </a:r>
            <a:r>
              <a:rPr kumimoji="1" lang="zh-CN" altLang="en-US" sz="1801" b="1" dirty="0">
                <a:solidFill>
                  <a:prstClr val="black"/>
                </a:solidFill>
              </a:rPr>
              <a:t> </a:t>
            </a:r>
            <a:r>
              <a:rPr kumimoji="1" lang="en-US" altLang="zh-CN" sz="1801" b="1" dirty="0">
                <a:solidFill>
                  <a:schemeClr val="bg1"/>
                </a:solidFill>
              </a:rPr>
              <a:t>Error-prone</a:t>
            </a:r>
            <a:r>
              <a:rPr kumimoji="1" lang="en-US" altLang="zh-CN" sz="2400" b="1" dirty="0">
                <a:solidFill>
                  <a:prstClr val="black"/>
                </a:solidFill>
              </a:rPr>
              <a:t>)</a:t>
            </a:r>
            <a:br>
              <a:rPr kumimoji="1" lang="en-US" altLang="zh-CN" sz="2400" b="1" dirty="0">
                <a:solidFill>
                  <a:prstClr val="black"/>
                </a:solidFill>
              </a:rPr>
            </a:br>
            <a:r>
              <a:rPr kumimoji="1" lang="zh-CN" altLang="en-US" sz="2400" b="1" dirty="0">
                <a:solidFill>
                  <a:prstClr val="black"/>
                </a:solidFill>
              </a:rPr>
              <a:t>                 </a:t>
            </a:r>
            <a:r>
              <a:rPr kumimoji="1" lang="en-US" altLang="zh-CN" sz="2400" b="1" i="1" dirty="0">
                <a:solidFill>
                  <a:prstClr val="black"/>
                </a:solidFill>
              </a:rPr>
              <a:t>vs</a:t>
            </a:r>
            <a:r>
              <a:rPr kumimoji="1" lang="zh-CN" altLang="en-US" sz="2400" b="1" dirty="0">
                <a:solidFill>
                  <a:prstClr val="black"/>
                </a:solidFill>
              </a:rPr>
              <a:t> </a:t>
            </a:r>
            <a:r>
              <a:rPr kumimoji="1" lang="en-US" altLang="zh-CN" sz="2400" b="1" dirty="0">
                <a:solidFill>
                  <a:prstClr val="black"/>
                </a:solidFill>
              </a:rPr>
              <a:t>Automatic</a:t>
            </a:r>
          </a:p>
          <a:p>
            <a:endParaRPr kumimoji="1" lang="zh-CN" altLang="en-US" dirty="0"/>
          </a:p>
        </p:txBody>
      </p:sp>
      <p:sp>
        <p:nvSpPr>
          <p:cNvPr id="1048656" name="文本占位符 2"/>
          <p:cNvSpPr>
            <a:spLocks noGrp="1"/>
          </p:cNvSpPr>
          <p:nvPr>
            <p:ph type="body" sz="quarter" idx="21"/>
          </p:nvPr>
        </p:nvSpPr>
        <p:spPr/>
        <p:txBody>
          <a:bodyPr/>
          <a:lstStyle/>
          <a:p>
            <a:r>
              <a:rPr lang="en-US" altLang="zh-CN" dirty="0"/>
              <a:t>1. </a:t>
            </a:r>
            <a:r>
              <a:rPr lang="en-US" altLang="zh-CN" dirty="0" smtClean="0"/>
              <a:t>Background</a:t>
            </a:r>
            <a:endParaRPr lang="zh-CN" altLang="en-US" dirty="0"/>
          </a:p>
        </p:txBody>
      </p:sp>
      <p:pic>
        <p:nvPicPr>
          <p:cNvPr id="2097168" name="图片 3"/>
          <p:cNvPicPr>
            <a:picLocks noChangeAspect="1"/>
          </p:cNvPicPr>
          <p:nvPr/>
        </p:nvPicPr>
        <p:blipFill>
          <a:blip r:embed="rId3"/>
          <a:stretch>
            <a:fillRect/>
          </a:stretch>
        </p:blipFill>
        <p:spPr>
          <a:xfrm>
            <a:off x="990799" y="2509934"/>
            <a:ext cx="1674420" cy="1294335"/>
          </a:xfrm>
          <a:prstGeom prst="rect">
            <a:avLst/>
          </a:prstGeom>
        </p:spPr>
      </p:pic>
      <p:pic>
        <p:nvPicPr>
          <p:cNvPr id="2097169" name="图片 4"/>
          <p:cNvPicPr>
            <a:picLocks noChangeAspect="1"/>
          </p:cNvPicPr>
          <p:nvPr/>
        </p:nvPicPr>
        <p:blipFill>
          <a:blip r:embed="rId4"/>
          <a:stretch>
            <a:fillRect/>
          </a:stretch>
        </p:blipFill>
        <p:spPr>
          <a:xfrm>
            <a:off x="919080" y="4996191"/>
            <a:ext cx="2044837" cy="1401092"/>
          </a:xfrm>
          <a:prstGeom prst="rect">
            <a:avLst/>
          </a:prstGeom>
        </p:spPr>
      </p:pic>
      <p:sp>
        <p:nvSpPr>
          <p:cNvPr id="1048657" name="文本框 5"/>
          <p:cNvSpPr txBox="1"/>
          <p:nvPr/>
        </p:nvSpPr>
        <p:spPr>
          <a:xfrm>
            <a:off x="6344367" y="2725939"/>
            <a:ext cx="1738828" cy="523220"/>
          </a:xfrm>
          <a:prstGeom prst="rect">
            <a:avLst/>
          </a:prstGeom>
          <a:noFill/>
        </p:spPr>
        <p:txBody>
          <a:bodyPr wrap="square" rtlCol="0">
            <a:spAutoFit/>
          </a:bodyPr>
          <a:lstStyle/>
          <a:p>
            <a:r>
              <a:rPr kumimoji="1" lang="zh-CN" altLang="en-US" sz="2800" b="1" dirty="0">
                <a:ln w="9525">
                  <a:solidFill>
                    <a:schemeClr val="bg1"/>
                  </a:solidFill>
                  <a:prstDash val="solid"/>
                </a:ln>
                <a:effectLst>
                  <a:outerShdw blurRad="12700" dist="38100" dir="2700000" algn="tl" rotWithShape="0">
                    <a:schemeClr val="bg1">
                      <a:lumMod val="50000"/>
                    </a:schemeClr>
                  </a:outerShdw>
                </a:effectLst>
              </a:rPr>
              <a:t>≈</a:t>
            </a:r>
            <a:r>
              <a:rPr kumimoji="1" lang="en-US" altLang="zh-CN" sz="2800" b="1" dirty="0">
                <a:ln w="9525">
                  <a:solidFill>
                    <a:schemeClr val="bg1"/>
                  </a:solidFill>
                  <a:prstDash val="solid"/>
                </a:ln>
                <a:effectLst>
                  <a:outerShdw blurRad="12700" dist="38100" dir="2700000" algn="tl" rotWithShape="0">
                    <a:schemeClr val="bg1">
                      <a:lumMod val="50000"/>
                    </a:schemeClr>
                  </a:outerShdw>
                </a:effectLst>
              </a:rPr>
              <a:t> 1 Week</a:t>
            </a:r>
            <a:endParaRPr kumimoji="1" lang="zh-CN" altLang="en-US" sz="2800" b="1" dirty="0">
              <a:ln w="9525">
                <a:solidFill>
                  <a:schemeClr val="bg1"/>
                </a:solidFill>
                <a:prstDash val="solid"/>
              </a:ln>
              <a:effectLst>
                <a:outerShdw blurRad="12700" dist="38100" dir="2700000" algn="tl" rotWithShape="0">
                  <a:schemeClr val="bg1">
                    <a:lumMod val="50000"/>
                  </a:schemeClr>
                </a:outerShdw>
              </a:effectLst>
            </a:endParaRPr>
          </a:p>
        </p:txBody>
      </p:sp>
      <p:sp>
        <p:nvSpPr>
          <p:cNvPr id="1048658" name="文本框 6"/>
          <p:cNvSpPr txBox="1"/>
          <p:nvPr/>
        </p:nvSpPr>
        <p:spPr>
          <a:xfrm>
            <a:off x="6449790" y="5367249"/>
            <a:ext cx="1808692" cy="523220"/>
          </a:xfrm>
          <a:prstGeom prst="rect">
            <a:avLst/>
          </a:prstGeom>
          <a:noFill/>
        </p:spPr>
        <p:txBody>
          <a:bodyPr wrap="square" rtlCol="0">
            <a:spAutoFit/>
          </a:bodyPr>
          <a:lstStyle/>
          <a:p>
            <a:r>
              <a:rPr kumimoji="1" lang="en-US" altLang="zh-CN" sz="2800" b="1" dirty="0">
                <a:ln w="9525">
                  <a:solidFill>
                    <a:schemeClr val="bg1"/>
                  </a:solidFill>
                  <a:prstDash val="solid"/>
                </a:ln>
                <a:effectLst>
                  <a:outerShdw blurRad="12700" dist="38100" dir="2700000" algn="tl" rotWithShape="0">
                    <a:schemeClr val="bg1">
                      <a:lumMod val="50000"/>
                    </a:schemeClr>
                  </a:outerShdw>
                </a:effectLst>
              </a:rPr>
              <a:t>&lt; 1</a:t>
            </a:r>
            <a:r>
              <a:rPr kumimoji="1" lang="zh-CN" altLang="en-US" sz="2800" b="1" dirty="0">
                <a:ln w="9525">
                  <a:solidFill>
                    <a:schemeClr val="bg1"/>
                  </a:solidFill>
                  <a:prstDash val="solid"/>
                </a:ln>
                <a:effectLst>
                  <a:outerShdw blurRad="12700" dist="38100" dir="2700000" algn="tl" rotWithShape="0">
                    <a:schemeClr val="bg1">
                      <a:lumMod val="50000"/>
                    </a:schemeClr>
                  </a:outerShdw>
                </a:effectLst>
              </a:rPr>
              <a:t> </a:t>
            </a:r>
            <a:r>
              <a:rPr kumimoji="1" lang="en-US" altLang="zh-CN" sz="2800" b="1" dirty="0">
                <a:ln w="9525">
                  <a:solidFill>
                    <a:schemeClr val="bg1"/>
                  </a:solidFill>
                  <a:prstDash val="solid"/>
                </a:ln>
                <a:effectLst>
                  <a:outerShdw blurRad="12700" dist="38100" dir="2700000" algn="tl" rotWithShape="0">
                    <a:schemeClr val="bg1">
                      <a:lumMod val="50000"/>
                    </a:schemeClr>
                  </a:outerShdw>
                </a:effectLst>
              </a:rPr>
              <a:t>Hour</a:t>
            </a:r>
            <a:endParaRPr kumimoji="1" lang="zh-CN" altLang="en-US" sz="28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2097170" name="图片 7"/>
          <p:cNvPicPr>
            <a:picLocks noChangeAspect="1"/>
          </p:cNvPicPr>
          <p:nvPr/>
        </p:nvPicPr>
        <p:blipFill>
          <a:blip r:embed="rId5"/>
          <a:stretch>
            <a:fillRect/>
          </a:stretch>
        </p:blipFill>
        <p:spPr>
          <a:xfrm>
            <a:off x="3164949" y="2287246"/>
            <a:ext cx="2777492" cy="2205991"/>
          </a:xfrm>
          <a:prstGeom prst="rect">
            <a:avLst/>
          </a:prstGeom>
        </p:spPr>
      </p:pic>
      <p:pic>
        <p:nvPicPr>
          <p:cNvPr id="2097171" name="图片 8"/>
          <p:cNvPicPr>
            <a:picLocks noChangeAspect="1"/>
          </p:cNvPicPr>
          <p:nvPr/>
        </p:nvPicPr>
        <p:blipFill>
          <a:blip r:embed="rId6"/>
          <a:stretch>
            <a:fillRect/>
          </a:stretch>
        </p:blipFill>
        <p:spPr>
          <a:xfrm>
            <a:off x="4152903" y="5367248"/>
            <a:ext cx="685801" cy="640080"/>
          </a:xfrm>
          <a:prstGeom prst="rect">
            <a:avLst/>
          </a:prstGeom>
        </p:spPr>
      </p:pic>
      <p:sp>
        <p:nvSpPr>
          <p:cNvPr id="1048659" name="矩形 9"/>
          <p:cNvSpPr/>
          <p:nvPr/>
        </p:nvSpPr>
        <p:spPr>
          <a:xfrm>
            <a:off x="817174" y="3761870"/>
            <a:ext cx="2031325" cy="369460"/>
          </a:xfrm>
          <a:prstGeom prst="rect">
            <a:avLst/>
          </a:prstGeom>
        </p:spPr>
        <p:txBody>
          <a:bodyPr wrap="none">
            <a:spAutoFit/>
          </a:bodyPr>
          <a:lstStyle/>
          <a:p>
            <a:r>
              <a:rPr lang="en-US" altLang="zh-CN" sz="1801" dirty="0">
                <a:latin typeface="Helvetica" charset="0"/>
              </a:rPr>
              <a:t>3-year experience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971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4865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971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4865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9716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486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97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57" grpId="0"/>
      <p:bldP spid="1048658" grpId="0"/>
      <p:bldP spid="104865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3" name="内容占位符 1"/>
          <p:cNvSpPr>
            <a:spLocks noGrp="1"/>
          </p:cNvSpPr>
          <p:nvPr>
            <p:ph sz="quarter" idx="20"/>
          </p:nvPr>
        </p:nvSpPr>
        <p:spPr>
          <a:xfrm>
            <a:off x="491071" y="852757"/>
            <a:ext cx="8348133" cy="5522645"/>
          </a:xfrm>
        </p:spPr>
        <p:txBody>
          <a:bodyPr/>
          <a:lstStyle/>
          <a:p>
            <a:pPr lvl="0"/>
            <a:r>
              <a:rPr lang="en-US" altLang="zh-CN" dirty="0">
                <a:solidFill>
                  <a:prstClr val="black"/>
                </a:solidFill>
              </a:rPr>
              <a:t>Numerical </a:t>
            </a:r>
            <a:r>
              <a:rPr lang="en-US" altLang="zh-CN" dirty="0" smtClean="0">
                <a:solidFill>
                  <a:prstClr val="black"/>
                </a:solidFill>
              </a:rPr>
              <a:t>Cross-Checking</a:t>
            </a:r>
            <a:r>
              <a:rPr lang="zh-CN" altLang="en-US" dirty="0" smtClean="0">
                <a:solidFill>
                  <a:prstClr val="black"/>
                </a:solidFill>
              </a:rPr>
              <a:t> </a:t>
            </a:r>
            <a:r>
              <a:rPr lang="en-US" altLang="zh-CN" dirty="0" smtClean="0">
                <a:solidFill>
                  <a:prstClr val="black"/>
                </a:solidFill>
              </a:rPr>
              <a:t>(NCC)</a:t>
            </a:r>
          </a:p>
          <a:p>
            <a:pPr marL="0" indent="0">
              <a:buNone/>
            </a:pPr>
            <a:r>
              <a:rPr kumimoji="1" lang="en-US" altLang="zh-CN" sz="2400" b="1" dirty="0">
                <a:solidFill>
                  <a:prstClr val="black"/>
                </a:solidFill>
              </a:rPr>
              <a:t>3.</a:t>
            </a:r>
            <a:r>
              <a:rPr kumimoji="1" lang="zh-CN" altLang="en-US" sz="2400" b="1" dirty="0">
                <a:solidFill>
                  <a:prstClr val="black"/>
                </a:solidFill>
              </a:rPr>
              <a:t> </a:t>
            </a:r>
            <a:r>
              <a:rPr kumimoji="1" lang="en-US" altLang="zh-CN" sz="2400" b="1" dirty="0">
                <a:solidFill>
                  <a:prstClr val="black"/>
                </a:solidFill>
              </a:rPr>
              <a:t>How</a:t>
            </a:r>
            <a:r>
              <a:rPr kumimoji="1" lang="zh-CN" altLang="en-US" sz="2400" b="1" dirty="0">
                <a:solidFill>
                  <a:prstClr val="black"/>
                </a:solidFill>
              </a:rPr>
              <a:t> </a:t>
            </a:r>
            <a:r>
              <a:rPr kumimoji="1" lang="en-US" altLang="zh-CN" sz="2400" b="1" dirty="0">
                <a:solidFill>
                  <a:prstClr val="black"/>
                </a:solidFill>
              </a:rPr>
              <a:t>?</a:t>
            </a:r>
            <a:r>
              <a:rPr kumimoji="1" lang="zh-CN" altLang="en-US" sz="2400" b="1" dirty="0">
                <a:solidFill>
                  <a:prstClr val="black"/>
                </a:solidFill>
              </a:rPr>
              <a:t>    </a:t>
            </a:r>
            <a:r>
              <a:rPr kumimoji="1" lang="en-US" altLang="zh-CN" sz="2400" b="1" dirty="0">
                <a:solidFill>
                  <a:prstClr val="black"/>
                </a:solidFill>
              </a:rPr>
              <a:t>Manual</a:t>
            </a:r>
            <a:r>
              <a:rPr kumimoji="1" lang="zh-CN" altLang="en-US" sz="2400" b="1" dirty="0">
                <a:solidFill>
                  <a:prstClr val="black"/>
                </a:solidFill>
              </a:rPr>
              <a:t> </a:t>
            </a:r>
            <a:r>
              <a:rPr kumimoji="1" lang="en-US" altLang="zh-CN" sz="2400" b="1" dirty="0">
                <a:solidFill>
                  <a:prstClr val="black"/>
                </a:solidFill>
              </a:rPr>
              <a:t>(</a:t>
            </a:r>
            <a:r>
              <a:rPr kumimoji="1" lang="en-US" altLang="zh-CN" sz="1801" b="1" dirty="0">
                <a:solidFill>
                  <a:prstClr val="black"/>
                </a:solidFill>
              </a:rPr>
              <a:t>Time-consuming,</a:t>
            </a:r>
            <a:r>
              <a:rPr kumimoji="1" lang="zh-CN" altLang="en-US" sz="1801" b="1" dirty="0">
                <a:solidFill>
                  <a:prstClr val="black"/>
                </a:solidFill>
              </a:rPr>
              <a:t> </a:t>
            </a:r>
            <a:r>
              <a:rPr kumimoji="1" lang="en-US" altLang="zh-CN" sz="1801" b="1" dirty="0">
                <a:solidFill>
                  <a:prstClr val="black"/>
                </a:solidFill>
              </a:rPr>
              <a:t>Laborious,</a:t>
            </a:r>
            <a:r>
              <a:rPr kumimoji="1" lang="zh-CN" altLang="en-US" sz="1801" b="1" dirty="0">
                <a:solidFill>
                  <a:prstClr val="black"/>
                </a:solidFill>
              </a:rPr>
              <a:t> </a:t>
            </a:r>
            <a:r>
              <a:rPr kumimoji="1" lang="en-US" altLang="zh-CN" sz="1801" b="1" dirty="0">
                <a:solidFill>
                  <a:srgbClr val="FF0000"/>
                </a:solidFill>
              </a:rPr>
              <a:t>Error-prone</a:t>
            </a:r>
            <a:r>
              <a:rPr kumimoji="1" lang="en-US" altLang="zh-CN" sz="2400" b="1" dirty="0">
                <a:solidFill>
                  <a:prstClr val="black"/>
                </a:solidFill>
              </a:rPr>
              <a:t>)</a:t>
            </a:r>
            <a:br>
              <a:rPr kumimoji="1" lang="en-US" altLang="zh-CN" sz="2400" b="1" dirty="0">
                <a:solidFill>
                  <a:prstClr val="black"/>
                </a:solidFill>
              </a:rPr>
            </a:br>
            <a:r>
              <a:rPr kumimoji="1" lang="zh-CN" altLang="en-US" sz="2400" b="1" dirty="0">
                <a:solidFill>
                  <a:prstClr val="black"/>
                </a:solidFill>
              </a:rPr>
              <a:t>                 </a:t>
            </a:r>
            <a:r>
              <a:rPr kumimoji="1" lang="en-US" altLang="zh-CN" sz="2400" b="1" i="1" dirty="0">
                <a:solidFill>
                  <a:prstClr val="black"/>
                </a:solidFill>
              </a:rPr>
              <a:t>vs</a:t>
            </a:r>
            <a:r>
              <a:rPr kumimoji="1" lang="zh-CN" altLang="en-US" sz="2400" b="1" dirty="0">
                <a:solidFill>
                  <a:prstClr val="black"/>
                </a:solidFill>
              </a:rPr>
              <a:t> </a:t>
            </a:r>
            <a:r>
              <a:rPr kumimoji="1" lang="en-US" altLang="zh-CN" sz="2400" b="1" dirty="0">
                <a:solidFill>
                  <a:prstClr val="black"/>
                </a:solidFill>
              </a:rPr>
              <a:t>Automatic</a:t>
            </a:r>
          </a:p>
          <a:p>
            <a:pPr lvl="1"/>
            <a:endParaRPr kumimoji="1" lang="en-US" altLang="zh-CN" b="1" dirty="0">
              <a:solidFill>
                <a:prstClr val="black"/>
              </a:solidFill>
            </a:endParaRPr>
          </a:p>
          <a:p>
            <a:pPr lvl="1"/>
            <a:endParaRPr kumimoji="1" lang="en-US" altLang="zh-CN" b="1" dirty="0">
              <a:solidFill>
                <a:prstClr val="black"/>
              </a:solidFill>
            </a:endParaRPr>
          </a:p>
          <a:p>
            <a:pPr marL="0" indent="0">
              <a:buNone/>
            </a:pPr>
            <a:r>
              <a:rPr kumimoji="1" lang="zh-CN" altLang="en-US" dirty="0">
                <a:solidFill>
                  <a:prstClr val="black"/>
                </a:solidFill>
              </a:rPr>
              <a:t>≈</a:t>
            </a:r>
            <a:r>
              <a:rPr kumimoji="1" lang="en-US" altLang="zh-CN" dirty="0">
                <a:solidFill>
                  <a:prstClr val="black"/>
                </a:solidFill>
              </a:rPr>
              <a:t>1,000</a:t>
            </a:r>
            <a:r>
              <a:rPr kumimoji="1" lang="zh-CN" altLang="en-US" dirty="0">
                <a:solidFill>
                  <a:prstClr val="black"/>
                </a:solidFill>
              </a:rPr>
              <a:t> </a:t>
            </a:r>
            <a:r>
              <a:rPr kumimoji="1" lang="en-US" altLang="zh-CN" dirty="0">
                <a:solidFill>
                  <a:prstClr val="black"/>
                </a:solidFill>
              </a:rPr>
              <a:t>officially</a:t>
            </a:r>
            <a:r>
              <a:rPr lang="en-US" altLang="zh-CN" dirty="0">
                <a:solidFill>
                  <a:prstClr val="black"/>
                </a:solidFill>
              </a:rPr>
              <a:t> published Chinese prospectus</a:t>
            </a:r>
          </a:p>
          <a:p>
            <a:pPr marL="0" indent="0" algn="ctr">
              <a:buNone/>
            </a:pPr>
            <a:r>
              <a:rPr lang="en-US" altLang="zh-CN" b="1" dirty="0">
                <a:solidFill>
                  <a:prstClr val="black"/>
                </a:solidFill>
              </a:rPr>
              <a:t>68.92%</a:t>
            </a:r>
            <a:r>
              <a:rPr lang="zh-CN" altLang="en-US" b="1" dirty="0">
                <a:solidFill>
                  <a:prstClr val="black"/>
                </a:solidFill>
              </a:rPr>
              <a:t> </a:t>
            </a:r>
            <a:r>
              <a:rPr lang="en-US" altLang="zh-CN" dirty="0">
                <a:solidFill>
                  <a:prstClr val="black"/>
                </a:solidFill>
              </a:rPr>
              <a:t>with</a:t>
            </a:r>
            <a:r>
              <a:rPr lang="zh-CN" altLang="en-US" dirty="0">
                <a:solidFill>
                  <a:prstClr val="black"/>
                </a:solidFill>
              </a:rPr>
              <a:t> </a:t>
            </a:r>
            <a:r>
              <a:rPr lang="en-US" altLang="zh-CN" dirty="0">
                <a:solidFill>
                  <a:prstClr val="black"/>
                </a:solidFill>
              </a:rPr>
              <a:t>data-inconsistency errors</a:t>
            </a:r>
          </a:p>
          <a:p>
            <a:pPr marL="0" indent="0" algn="ctr">
              <a:buNone/>
            </a:pPr>
            <a:r>
              <a:rPr lang="en-US" altLang="zh-CN" b="1" dirty="0">
                <a:solidFill>
                  <a:prstClr val="black"/>
                </a:solidFill>
              </a:rPr>
              <a:t>4.26</a:t>
            </a:r>
            <a:r>
              <a:rPr lang="zh-CN" altLang="en-US" dirty="0">
                <a:solidFill>
                  <a:prstClr val="black"/>
                </a:solidFill>
              </a:rPr>
              <a:t> </a:t>
            </a:r>
            <a:r>
              <a:rPr lang="en-US" altLang="zh-CN" dirty="0">
                <a:solidFill>
                  <a:prstClr val="black"/>
                </a:solidFill>
              </a:rPr>
              <a:t>errors</a:t>
            </a:r>
            <a:r>
              <a:rPr lang="zh-CN" altLang="en-US" dirty="0">
                <a:solidFill>
                  <a:prstClr val="black"/>
                </a:solidFill>
              </a:rPr>
              <a:t> </a:t>
            </a:r>
            <a:r>
              <a:rPr lang="en-US" altLang="zh-CN" dirty="0">
                <a:solidFill>
                  <a:prstClr val="black"/>
                </a:solidFill>
              </a:rPr>
              <a:t>per</a:t>
            </a:r>
            <a:r>
              <a:rPr lang="zh-CN" altLang="en-US" dirty="0">
                <a:solidFill>
                  <a:prstClr val="black"/>
                </a:solidFill>
              </a:rPr>
              <a:t> </a:t>
            </a:r>
            <a:r>
              <a:rPr lang="en-US" altLang="zh-CN" dirty="0">
                <a:solidFill>
                  <a:prstClr val="black"/>
                </a:solidFill>
              </a:rPr>
              <a:t>document</a:t>
            </a:r>
            <a:r>
              <a:rPr lang="zh-CN" altLang="en-US" dirty="0">
                <a:solidFill>
                  <a:prstClr val="black"/>
                </a:solidFill>
              </a:rPr>
              <a:t> </a:t>
            </a:r>
            <a:r>
              <a:rPr lang="en-US" altLang="zh-CN" dirty="0">
                <a:solidFill>
                  <a:prstClr val="black"/>
                </a:solidFill>
              </a:rPr>
              <a:t>on</a:t>
            </a:r>
            <a:r>
              <a:rPr lang="zh-CN" altLang="en-US" dirty="0">
                <a:solidFill>
                  <a:prstClr val="black"/>
                </a:solidFill>
              </a:rPr>
              <a:t> </a:t>
            </a:r>
            <a:r>
              <a:rPr lang="en-US" altLang="zh-CN" dirty="0">
                <a:solidFill>
                  <a:prstClr val="black"/>
                </a:solidFill>
              </a:rPr>
              <a:t>average</a:t>
            </a:r>
            <a:endParaRPr lang="mr-IN" altLang="zh-CN" dirty="0">
              <a:solidFill>
                <a:prstClr val="black"/>
              </a:solidFill>
            </a:endParaRPr>
          </a:p>
          <a:p>
            <a:endParaRPr kumimoji="1" lang="zh-CN" altLang="en-US" dirty="0"/>
          </a:p>
        </p:txBody>
      </p:sp>
      <p:sp>
        <p:nvSpPr>
          <p:cNvPr id="1048664" name="文本占位符 2"/>
          <p:cNvSpPr>
            <a:spLocks noGrp="1"/>
          </p:cNvSpPr>
          <p:nvPr>
            <p:ph type="body" sz="quarter" idx="21"/>
          </p:nvPr>
        </p:nvSpPr>
        <p:spPr/>
        <p:txBody>
          <a:bodyPr/>
          <a:lstStyle/>
          <a:p>
            <a:r>
              <a:rPr lang="en-US" altLang="zh-CN" dirty="0"/>
              <a:t>1. </a:t>
            </a:r>
            <a:r>
              <a:rPr lang="en-US" altLang="zh-CN" dirty="0" smtClean="0"/>
              <a:t>Background</a:t>
            </a:r>
            <a:endParaRPr lang="zh-CN" altLang="en-US" dirty="0"/>
          </a:p>
        </p:txBody>
      </p:sp>
      <p:cxnSp>
        <p:nvCxnSpPr>
          <p:cNvPr id="3145729" name="直线连接符 4"/>
          <p:cNvCxnSpPr>
            <a:cxnSpLocks/>
          </p:cNvCxnSpPr>
          <p:nvPr/>
        </p:nvCxnSpPr>
        <p:spPr>
          <a:xfrm>
            <a:off x="2130676" y="1590076"/>
            <a:ext cx="5638799"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6" name="组 16"/>
          <p:cNvGrpSpPr/>
          <p:nvPr/>
        </p:nvGrpSpPr>
        <p:grpSpPr>
          <a:xfrm>
            <a:off x="3642902" y="1917022"/>
            <a:ext cx="580767" cy="387639"/>
            <a:chOff x="4596714" y="2829697"/>
            <a:chExt cx="580767" cy="387638"/>
          </a:xfrm>
        </p:grpSpPr>
        <p:cxnSp>
          <p:nvCxnSpPr>
            <p:cNvPr id="3145730" name="直线连接符 12"/>
            <p:cNvCxnSpPr>
              <a:cxnSpLocks/>
            </p:cNvCxnSpPr>
            <p:nvPr/>
          </p:nvCxnSpPr>
          <p:spPr>
            <a:xfrm>
              <a:off x="4596714" y="3039762"/>
              <a:ext cx="178485" cy="177572"/>
            </a:xfrm>
            <a:prstGeom prst="line">
              <a:avLst/>
            </a:prstGeom>
            <a:ln w="60325" cap="rnd">
              <a:solidFill>
                <a:schemeClr val="tx1"/>
              </a:solidFill>
              <a:bevel/>
            </a:ln>
            <a:effectLst>
              <a:softEdge rad="0"/>
            </a:effectLst>
          </p:spPr>
          <p:style>
            <a:lnRef idx="1">
              <a:schemeClr val="accent1"/>
            </a:lnRef>
            <a:fillRef idx="0">
              <a:schemeClr val="accent1"/>
            </a:fillRef>
            <a:effectRef idx="0">
              <a:schemeClr val="accent1"/>
            </a:effectRef>
            <a:fontRef idx="minor">
              <a:schemeClr val="tx1"/>
            </a:fontRef>
          </p:style>
        </p:cxnSp>
        <p:cxnSp>
          <p:nvCxnSpPr>
            <p:cNvPr id="3145731" name="直线连接符 13"/>
            <p:cNvCxnSpPr>
              <a:cxnSpLocks/>
            </p:cNvCxnSpPr>
            <p:nvPr/>
          </p:nvCxnSpPr>
          <p:spPr>
            <a:xfrm flipV="1">
              <a:off x="4775199" y="2829697"/>
              <a:ext cx="402282" cy="387638"/>
            </a:xfrm>
            <a:prstGeom prst="line">
              <a:avLst/>
            </a:prstGeom>
            <a:ln w="60325" cap="rnd">
              <a:solidFill>
                <a:schemeClr val="tx1"/>
              </a:solidFill>
              <a:bevel/>
            </a:ln>
            <a:effectLst>
              <a:softEdge rad="0"/>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866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866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4866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3145729"/>
                                        </p:tgtEl>
                                        <p:attrNameLst>
                                          <p:attrName>style.visibility</p:attrName>
                                        </p:attrNameLst>
                                      </p:cBhvr>
                                      <p:to>
                                        <p:strVal val="visible"/>
                                      </p:to>
                                    </p:set>
                                    <p:animEffect transition="in" filter="circle(in)">
                                      <p:cBhvr>
                                        <p:cTn id="15" dur="200"/>
                                        <p:tgtEl>
                                          <p:spTgt spid="314572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8" name="内容占位符 1"/>
          <p:cNvSpPr>
            <a:spLocks noGrp="1"/>
          </p:cNvSpPr>
          <p:nvPr>
            <p:ph sz="quarter" idx="20"/>
          </p:nvPr>
        </p:nvSpPr>
        <p:spPr>
          <a:xfrm>
            <a:off x="491071" y="852757"/>
            <a:ext cx="8348133" cy="5522645"/>
          </a:xfrm>
        </p:spPr>
        <p:txBody>
          <a:bodyPr/>
          <a:lstStyle/>
          <a:p>
            <a:pPr lvl="0"/>
            <a:r>
              <a:rPr lang="en-US" altLang="zh-CN" dirty="0" smtClean="0">
                <a:solidFill>
                  <a:prstClr val="black"/>
                </a:solidFill>
              </a:rPr>
              <a:t>Automatic</a:t>
            </a:r>
            <a:r>
              <a:rPr lang="zh-CN" altLang="en-US" dirty="0" smtClean="0">
                <a:solidFill>
                  <a:prstClr val="black"/>
                </a:solidFill>
              </a:rPr>
              <a:t> </a:t>
            </a:r>
            <a:r>
              <a:rPr lang="en-US" altLang="zh-CN" dirty="0" smtClean="0">
                <a:solidFill>
                  <a:prstClr val="black"/>
                </a:solidFill>
              </a:rPr>
              <a:t>Numerical Cross-Checking</a:t>
            </a:r>
            <a:r>
              <a:rPr lang="zh-CN" altLang="en-US" dirty="0" smtClean="0">
                <a:solidFill>
                  <a:prstClr val="black"/>
                </a:solidFill>
              </a:rPr>
              <a:t> </a:t>
            </a:r>
            <a:r>
              <a:rPr lang="en-US" altLang="zh-CN" dirty="0" smtClean="0">
                <a:solidFill>
                  <a:prstClr val="black"/>
                </a:solidFill>
              </a:rPr>
              <a:t>System</a:t>
            </a:r>
          </a:p>
          <a:p>
            <a:pPr marL="0" indent="0">
              <a:buNone/>
            </a:pPr>
            <a:endParaRPr kumimoji="1" lang="zh-CN" altLang="en-US" dirty="0"/>
          </a:p>
        </p:txBody>
      </p:sp>
      <p:sp>
        <p:nvSpPr>
          <p:cNvPr id="1048669" name="文本占位符 2"/>
          <p:cNvSpPr>
            <a:spLocks noGrp="1"/>
          </p:cNvSpPr>
          <p:nvPr>
            <p:ph type="body" sz="quarter" idx="21"/>
          </p:nvPr>
        </p:nvSpPr>
        <p:spPr/>
        <p:txBody>
          <a:bodyPr/>
          <a:lstStyle/>
          <a:p>
            <a:r>
              <a:rPr lang="en-US" altLang="zh-CN" dirty="0"/>
              <a:t>1. </a:t>
            </a:r>
            <a:r>
              <a:rPr lang="en-US" altLang="zh-CN" dirty="0" smtClean="0"/>
              <a:t>Background</a:t>
            </a:r>
            <a:endParaRPr lang="zh-CN" altLang="en-US" dirty="0"/>
          </a:p>
        </p:txBody>
      </p:sp>
      <p:pic>
        <p:nvPicPr>
          <p:cNvPr id="2097172" name="图片 7"/>
          <p:cNvPicPr>
            <a:picLocks noChangeAspect="1"/>
          </p:cNvPicPr>
          <p:nvPr/>
        </p:nvPicPr>
        <p:blipFill>
          <a:blip r:embed="rId3"/>
          <a:stretch>
            <a:fillRect/>
          </a:stretch>
        </p:blipFill>
        <p:spPr>
          <a:xfrm>
            <a:off x="5" y="1886394"/>
            <a:ext cx="8642196" cy="3541087"/>
          </a:xfrm>
          <a:prstGeom prst="rect">
            <a:avLst/>
          </a:prstGeom>
        </p:spPr>
      </p:pic>
      <p:sp>
        <p:nvSpPr>
          <p:cNvPr id="1048670" name="圆角矩形 4"/>
          <p:cNvSpPr/>
          <p:nvPr/>
        </p:nvSpPr>
        <p:spPr>
          <a:xfrm>
            <a:off x="2960498" y="2072081"/>
            <a:ext cx="1749041" cy="982132"/>
          </a:xfrm>
          <a:prstGeom prst="roundRect">
            <a:avLst/>
          </a:prstGeom>
          <a:noFill/>
          <a:ln w="152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1" nodeType="clickEffect">
                                  <p:stCondLst>
                                    <p:cond delay="0"/>
                                  </p:stCondLst>
                                  <p:childTnLst>
                                    <p:set>
                                      <p:cBhvr>
                                        <p:cTn id="6" dur="1" fill="hold">
                                          <p:stCondLst>
                                            <p:cond delay="0"/>
                                          </p:stCondLst>
                                        </p:cTn>
                                        <p:tgtEl>
                                          <p:spTgt spid="1048670"/>
                                        </p:tgtEl>
                                        <p:attrNameLst>
                                          <p:attrName>style.visibility</p:attrName>
                                        </p:attrNameLst>
                                      </p:cBhvr>
                                      <p:to>
                                        <p:strVal val="visible"/>
                                      </p:to>
                                    </p:set>
                                    <p:animEffect transition="in" filter="circle(in)">
                                      <p:cBhvr>
                                        <p:cTn id="7" dur="500"/>
                                        <p:tgtEl>
                                          <p:spTgt spid="1048670"/>
                                        </p:tgtEl>
                                      </p:cBhvr>
                                    </p:animEffect>
                                  </p:childTnLst>
                                </p:cTn>
                              </p:par>
                            </p:childTnLst>
                          </p:cTn>
                        </p:par>
                        <p:par>
                          <p:cTn id="8" fill="hold">
                            <p:stCondLst>
                              <p:cond delay="500"/>
                            </p:stCondLst>
                            <p:childTnLst>
                              <p:par>
                                <p:cTn id="9" presetID="26" presetClass="emph" presetSubtype="0" fill="hold" grpId="0" nodeType="afterEffect">
                                  <p:stCondLst>
                                    <p:cond delay="0"/>
                                  </p:stCondLst>
                                  <p:childTnLst>
                                    <p:animEffect transition="out" filter="fade">
                                      <p:cBhvr>
                                        <p:cTn id="10" dur="500" tmFilter="0, 0; .2, .5; .8, .5; 1, 0"/>
                                        <p:tgtEl>
                                          <p:spTgt spid="1048670"/>
                                        </p:tgtEl>
                                      </p:cBhvr>
                                    </p:animEffect>
                                    <p:animScale>
                                      <p:cBhvr>
                                        <p:cTn id="11" dur="250" autoRev="1" fill="hold"/>
                                        <p:tgtEl>
                                          <p:spTgt spid="104867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0" grpId="0" animBg="1"/>
      <p:bldP spid="1048670" grpId="1" animBg="1"/>
    </p:bldLst>
  </p:timing>
</p:sld>
</file>

<file path=ppt/theme/theme1.xml><?xml version="1.0" encoding="utf-8"?>
<a:theme xmlns:a="http://schemas.openxmlformats.org/drawingml/2006/main" name="模板页面">
  <a:themeElements>
    <a:clrScheme name="自定义 1">
      <a:dk1>
        <a:sysClr val="windowText" lastClr="000000"/>
      </a:dk1>
      <a:lt1>
        <a:sysClr val="window" lastClr="FFFFFF"/>
      </a:lt1>
      <a:dk2>
        <a:srgbClr val="000000"/>
      </a:dk2>
      <a:lt2>
        <a:srgbClr val="FFFFFF"/>
      </a:lt2>
      <a:accent1>
        <a:srgbClr val="92D050"/>
      </a:accent1>
      <a:accent2>
        <a:srgbClr val="00B050"/>
      </a:accent2>
      <a:accent3>
        <a:srgbClr val="00B0F0"/>
      </a:accent3>
      <a:accent4>
        <a:srgbClr val="0070C0"/>
      </a:accent4>
      <a:accent5>
        <a:srgbClr val="002060"/>
      </a:accent5>
      <a:accent6>
        <a:srgbClr val="FFFFFF"/>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480</TotalTime>
  <Words>2600</Words>
  <Application>Microsoft Macintosh PowerPoint</Application>
  <PresentationFormat>全屏显示(4:3)</PresentationFormat>
  <Paragraphs>265</Paragraphs>
  <Slides>28</Slides>
  <Notes>28</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28</vt:i4>
      </vt:variant>
    </vt:vector>
  </HeadingPairs>
  <TitlesOfParts>
    <vt:vector size="34" baseType="lpstr">
      <vt:lpstr>DengXian</vt:lpstr>
      <vt:lpstr>Helvetica</vt:lpstr>
      <vt:lpstr>Mangal</vt:lpstr>
      <vt:lpstr>等线</vt:lpstr>
      <vt:lpstr>Arial</vt:lpstr>
      <vt:lpstr>模板页面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yixuan cao</dc:creator>
  <cp:lastModifiedBy>cao yixuan</cp:lastModifiedBy>
  <cp:revision>33</cp:revision>
  <dcterms:created xsi:type="dcterms:W3CDTF">2018-03-25T14:52:24Z</dcterms:created>
  <dcterms:modified xsi:type="dcterms:W3CDTF">2018-04-25T20:35:40Z</dcterms:modified>
</cp:coreProperties>
</file>